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91" r:id="rId2"/>
    <p:sldId id="294" r:id="rId3"/>
    <p:sldId id="276" r:id="rId4"/>
    <p:sldId id="277" r:id="rId5"/>
    <p:sldId id="278" r:id="rId6"/>
    <p:sldId id="279" r:id="rId7"/>
    <p:sldId id="298" r:id="rId8"/>
    <p:sldId id="281" r:id="rId9"/>
    <p:sldId id="282" r:id="rId10"/>
    <p:sldId id="297" r:id="rId11"/>
    <p:sldId id="1207" r:id="rId12"/>
    <p:sldId id="284" r:id="rId13"/>
    <p:sldId id="285" r:id="rId14"/>
    <p:sldId id="295" r:id="rId15"/>
    <p:sldId id="296" r:id="rId16"/>
  </p:sldIdLst>
  <p:sldSz cx="24387175" cy="13717588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Montserrat ExtraBold" panose="00000900000000000000" pitchFamily="2" charset="0"/>
      <p:bold r:id="rId22"/>
    </p:embeddedFont>
    <p:embeddedFont>
      <p:font typeface="Montserrat Medium" panose="00000600000000000000" pitchFamily="2" charset="0"/>
      <p:regular r:id="rId23"/>
      <p:italic r:id="rId24"/>
    </p:embeddedFont>
    <p:embeddedFont>
      <p:font typeface="Tahoma" panose="020B0604030504040204" pitchFamily="3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jjOR06EY1BR44SBPsovstQLKeHU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55"/>
    <a:srgbClr val="E22C43"/>
    <a:srgbClr val="E0013F"/>
    <a:srgbClr val="242529"/>
    <a:srgbClr val="0B0146"/>
    <a:srgbClr val="FFFFFF"/>
    <a:srgbClr val="1C1517"/>
    <a:srgbClr val="575761"/>
    <a:srgbClr val="4A017D"/>
    <a:srgbClr val="AFB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g>
</file>

<file path=ppt/media/image37.jp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57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9340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3" name="Google Shape;35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9971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13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25991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4423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8764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" name="Google Shape;29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3" name="Google Shape;33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5574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" name="Google Shape;344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Cover">
    <p:bg>
      <p:bgPr>
        <a:solidFill>
          <a:schemeClr val="dk2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0"/>
          <p:cNvSpPr>
            <a:spLocks noGrp="1"/>
          </p:cNvSpPr>
          <p:nvPr>
            <p:ph type="pic" idx="2"/>
          </p:nvPr>
        </p:nvSpPr>
        <p:spPr>
          <a:xfrm>
            <a:off x="0" y="0"/>
            <a:ext cx="24387177" cy="13717588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" name="Google Shape;12;p30"/>
          <p:cNvSpPr txBox="1">
            <a:spLocks noGrp="1"/>
          </p:cNvSpPr>
          <p:nvPr>
            <p:ph type="title"/>
          </p:nvPr>
        </p:nvSpPr>
        <p:spPr>
          <a:xfrm>
            <a:off x="3408611" y="9451082"/>
            <a:ext cx="8784976" cy="202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1"/>
              <a:buFont typeface="Tahoma"/>
              <a:buNone/>
              <a:defRPr sz="13000" b="1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2_Пользовательский макет">
  <p:cSld name="312_Пользовательский макет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3"/>
          <p:cNvSpPr txBox="1">
            <a:spLocks noGrp="1"/>
          </p:cNvSpPr>
          <p:nvPr>
            <p:ph type="title"/>
          </p:nvPr>
        </p:nvSpPr>
        <p:spPr>
          <a:xfrm>
            <a:off x="13921142" y="1674218"/>
            <a:ext cx="8497581" cy="273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4" name="Google Shape;84;p43"/>
          <p:cNvSpPr txBox="1">
            <a:spLocks noGrp="1"/>
          </p:cNvSpPr>
          <p:nvPr>
            <p:ph type="body" idx="1"/>
          </p:nvPr>
        </p:nvSpPr>
        <p:spPr>
          <a:xfrm>
            <a:off x="13921142" y="5217031"/>
            <a:ext cx="8496944" cy="668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r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0_Пользовательский макет">
  <p:cSld name="310_Пользовательский макет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4"/>
          <p:cNvSpPr txBox="1">
            <a:spLocks noGrp="1"/>
          </p:cNvSpPr>
          <p:nvPr>
            <p:ph type="title"/>
          </p:nvPr>
        </p:nvSpPr>
        <p:spPr>
          <a:xfrm>
            <a:off x="2040459" y="1242170"/>
            <a:ext cx="20378264" cy="1273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44"/>
          <p:cNvSpPr txBox="1">
            <a:spLocks noGrp="1"/>
          </p:cNvSpPr>
          <p:nvPr>
            <p:ph type="body" idx="1"/>
          </p:nvPr>
        </p:nvSpPr>
        <p:spPr>
          <a:xfrm>
            <a:off x="2040460" y="3474418"/>
            <a:ext cx="20378264" cy="7632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ctr" rtl="0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2_Пользовательский макет">
  <p:cSld name="402_Пользовательский макет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5"/>
          <p:cNvSpPr txBox="1">
            <a:spLocks noGrp="1"/>
          </p:cNvSpPr>
          <p:nvPr>
            <p:ph type="title"/>
          </p:nvPr>
        </p:nvSpPr>
        <p:spPr>
          <a:xfrm>
            <a:off x="2040460" y="1674218"/>
            <a:ext cx="8497581" cy="273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45"/>
          <p:cNvSpPr txBox="1">
            <a:spLocks noGrp="1"/>
          </p:cNvSpPr>
          <p:nvPr>
            <p:ph type="body" idx="1"/>
          </p:nvPr>
        </p:nvSpPr>
        <p:spPr>
          <a:xfrm>
            <a:off x="2040460" y="5217031"/>
            <a:ext cx="8496944" cy="668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45"/>
          <p:cNvSpPr>
            <a:spLocks noGrp="1"/>
          </p:cNvSpPr>
          <p:nvPr>
            <p:ph type="pic" idx="2"/>
          </p:nvPr>
        </p:nvSpPr>
        <p:spPr>
          <a:xfrm flipH="1">
            <a:off x="14569213" y="-2"/>
            <a:ext cx="9793087" cy="13717589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0_Пользовательский макет">
  <p:cSld name="400_Пользовательский макет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6"/>
          <p:cNvSpPr/>
          <p:nvPr/>
        </p:nvSpPr>
        <p:spPr>
          <a:xfrm>
            <a:off x="2638" y="0"/>
            <a:ext cx="24384536" cy="13717588"/>
          </a:xfrm>
          <a:prstGeom prst="rect">
            <a:avLst/>
          </a:prstGeom>
          <a:gradFill>
            <a:gsLst>
              <a:gs pos="0">
                <a:schemeClr val="accent2"/>
              </a:gs>
              <a:gs pos="8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6"/>
          <p:cNvSpPr>
            <a:spLocks noGrp="1"/>
          </p:cNvSpPr>
          <p:nvPr>
            <p:ph type="pic" idx="2"/>
          </p:nvPr>
        </p:nvSpPr>
        <p:spPr>
          <a:xfrm>
            <a:off x="12552991" y="-1"/>
            <a:ext cx="11834185" cy="11179272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95" name="Google Shape;95;p46"/>
          <p:cNvSpPr txBox="1">
            <a:spLocks noGrp="1"/>
          </p:cNvSpPr>
          <p:nvPr>
            <p:ph type="title"/>
          </p:nvPr>
        </p:nvSpPr>
        <p:spPr>
          <a:xfrm>
            <a:off x="13921142" y="1674218"/>
            <a:ext cx="8497581" cy="273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46"/>
          <p:cNvSpPr txBox="1">
            <a:spLocks noGrp="1"/>
          </p:cNvSpPr>
          <p:nvPr>
            <p:ph type="body" idx="1"/>
          </p:nvPr>
        </p:nvSpPr>
        <p:spPr>
          <a:xfrm>
            <a:off x="3984675" y="8329480"/>
            <a:ext cx="13033449" cy="4320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46"/>
          <p:cNvSpPr>
            <a:spLocks noGrp="1"/>
          </p:cNvSpPr>
          <p:nvPr>
            <p:ph type="pic" idx="3"/>
          </p:nvPr>
        </p:nvSpPr>
        <p:spPr>
          <a:xfrm flipH="1">
            <a:off x="2640" y="-2"/>
            <a:ext cx="12550346" cy="9800166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64_Пользовательский макет">
  <p:cSld name="364_Пользовательский макет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7"/>
          <p:cNvSpPr txBox="1">
            <a:spLocks noGrp="1"/>
          </p:cNvSpPr>
          <p:nvPr>
            <p:ph type="title"/>
          </p:nvPr>
        </p:nvSpPr>
        <p:spPr>
          <a:xfrm>
            <a:off x="2040460" y="1674218"/>
            <a:ext cx="6192687" cy="424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47"/>
          <p:cNvSpPr txBox="1">
            <a:spLocks noGrp="1"/>
          </p:cNvSpPr>
          <p:nvPr>
            <p:ph type="body" idx="1"/>
          </p:nvPr>
        </p:nvSpPr>
        <p:spPr>
          <a:xfrm>
            <a:off x="18098244" y="1026510"/>
            <a:ext cx="4392488" cy="11663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47"/>
          <p:cNvSpPr>
            <a:spLocks noGrp="1"/>
          </p:cNvSpPr>
          <p:nvPr>
            <p:ph type="pic" idx="2"/>
          </p:nvPr>
        </p:nvSpPr>
        <p:spPr>
          <a:xfrm>
            <a:off x="12020113" y="1027501"/>
            <a:ext cx="5171484" cy="11662588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02" name="Google Shape;102;p47"/>
          <p:cNvSpPr txBox="1">
            <a:spLocks noGrp="1"/>
          </p:cNvSpPr>
          <p:nvPr>
            <p:ph type="body" idx="3"/>
          </p:nvPr>
        </p:nvSpPr>
        <p:spPr>
          <a:xfrm>
            <a:off x="2192860" y="6651153"/>
            <a:ext cx="8496944" cy="554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9_Пользовательский макет">
  <p:cSld name="339_Пользовательский макет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9"/>
          <p:cNvSpPr>
            <a:spLocks noGrp="1"/>
          </p:cNvSpPr>
          <p:nvPr>
            <p:ph type="pic" idx="2"/>
          </p:nvPr>
        </p:nvSpPr>
        <p:spPr>
          <a:xfrm>
            <a:off x="0" y="2952328"/>
            <a:ext cx="8511843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1" name="Google Shape;111;p49"/>
          <p:cNvSpPr>
            <a:spLocks noGrp="1"/>
          </p:cNvSpPr>
          <p:nvPr>
            <p:ph type="pic" idx="3"/>
          </p:nvPr>
        </p:nvSpPr>
        <p:spPr>
          <a:xfrm>
            <a:off x="7840" y="8064896"/>
            <a:ext cx="8511843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2" name="Google Shape;112;p49"/>
          <p:cNvSpPr>
            <a:spLocks noGrp="1"/>
          </p:cNvSpPr>
          <p:nvPr>
            <p:ph type="pic" idx="4"/>
          </p:nvPr>
        </p:nvSpPr>
        <p:spPr>
          <a:xfrm>
            <a:off x="8881219" y="2952328"/>
            <a:ext cx="6829832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3" name="Google Shape;113;p49"/>
          <p:cNvSpPr>
            <a:spLocks noGrp="1"/>
          </p:cNvSpPr>
          <p:nvPr>
            <p:ph type="pic" idx="5"/>
          </p:nvPr>
        </p:nvSpPr>
        <p:spPr>
          <a:xfrm>
            <a:off x="8889059" y="8064896"/>
            <a:ext cx="6829832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4" name="Google Shape;114;p49"/>
          <p:cNvSpPr>
            <a:spLocks noGrp="1"/>
          </p:cNvSpPr>
          <p:nvPr>
            <p:ph type="pic" idx="6"/>
          </p:nvPr>
        </p:nvSpPr>
        <p:spPr>
          <a:xfrm>
            <a:off x="16086698" y="2952328"/>
            <a:ext cx="8300476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5" name="Google Shape;115;p49"/>
          <p:cNvSpPr>
            <a:spLocks noGrp="1"/>
          </p:cNvSpPr>
          <p:nvPr>
            <p:ph type="pic" idx="7"/>
          </p:nvPr>
        </p:nvSpPr>
        <p:spPr>
          <a:xfrm>
            <a:off x="16082019" y="8064896"/>
            <a:ext cx="8300476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6" name="Google Shape;116;p49"/>
          <p:cNvSpPr txBox="1">
            <a:spLocks noGrp="1"/>
          </p:cNvSpPr>
          <p:nvPr>
            <p:ph type="title"/>
          </p:nvPr>
        </p:nvSpPr>
        <p:spPr>
          <a:xfrm>
            <a:off x="1682011" y="1098154"/>
            <a:ext cx="21229840" cy="1368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Completely blank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2040460" y="1674218"/>
            <a:ext cx="8497581" cy="273685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2" name="Текст 3"/>
          <p:cNvSpPr>
            <a:spLocks noGrp="1"/>
          </p:cNvSpPr>
          <p:nvPr>
            <p:ph type="body" sz="quarter" idx="19" hasCustomPrompt="1"/>
          </p:nvPr>
        </p:nvSpPr>
        <p:spPr>
          <a:xfrm>
            <a:off x="2040460" y="5217031"/>
            <a:ext cx="8496944" cy="6825610"/>
          </a:xfrm>
          <a:prstGeom prst="rect">
            <a:avLst/>
          </a:prstGeom>
        </p:spPr>
        <p:txBody>
          <a:bodyPr/>
          <a:lstStyle>
            <a:lvl1pPr>
              <a:defRPr lang="en-US" sz="26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49"/>
          </p:nvPr>
        </p:nvSpPr>
        <p:spPr>
          <a:xfrm>
            <a:off x="17752741" y="1670758"/>
            <a:ext cx="5698330" cy="10371884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50"/>
          </p:nvPr>
        </p:nvSpPr>
        <p:spPr>
          <a:xfrm>
            <a:off x="11761539" y="1670757"/>
            <a:ext cx="5688632" cy="10371884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216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8_Пользовательский макет">
  <p:cSld name="308_Пользовательский макет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3"/>
          <p:cNvSpPr txBox="1">
            <a:spLocks noGrp="1"/>
          </p:cNvSpPr>
          <p:nvPr>
            <p:ph type="title"/>
          </p:nvPr>
        </p:nvSpPr>
        <p:spPr>
          <a:xfrm>
            <a:off x="2040460" y="1674218"/>
            <a:ext cx="8497581" cy="273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4" name="Google Shape;24;p33"/>
          <p:cNvSpPr txBox="1">
            <a:spLocks noGrp="1"/>
          </p:cNvSpPr>
          <p:nvPr>
            <p:ph type="body" idx="1"/>
          </p:nvPr>
        </p:nvSpPr>
        <p:spPr>
          <a:xfrm>
            <a:off x="2040460" y="5217031"/>
            <a:ext cx="8496944" cy="668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7_Пользовательский макет">
  <p:cSld name="337_Пользовательский макет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5"/>
          <p:cNvSpPr txBox="1">
            <a:spLocks noGrp="1"/>
          </p:cNvSpPr>
          <p:nvPr>
            <p:ph type="title"/>
          </p:nvPr>
        </p:nvSpPr>
        <p:spPr>
          <a:xfrm>
            <a:off x="2040460" y="1674218"/>
            <a:ext cx="8497581" cy="273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35"/>
          <p:cNvSpPr txBox="1">
            <a:spLocks noGrp="1"/>
          </p:cNvSpPr>
          <p:nvPr>
            <p:ph type="body" idx="1"/>
          </p:nvPr>
        </p:nvSpPr>
        <p:spPr>
          <a:xfrm>
            <a:off x="2040460" y="5217031"/>
            <a:ext cx="8496944" cy="6825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35"/>
          <p:cNvSpPr>
            <a:spLocks noGrp="1"/>
          </p:cNvSpPr>
          <p:nvPr>
            <p:ph type="pic" idx="2"/>
          </p:nvPr>
        </p:nvSpPr>
        <p:spPr>
          <a:xfrm>
            <a:off x="17738203" y="1670757"/>
            <a:ext cx="5712868" cy="505859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32" name="Google Shape;32;p35"/>
          <p:cNvSpPr>
            <a:spLocks noGrp="1"/>
          </p:cNvSpPr>
          <p:nvPr>
            <p:ph type="pic" idx="3"/>
          </p:nvPr>
        </p:nvSpPr>
        <p:spPr>
          <a:xfrm>
            <a:off x="17738203" y="6984047"/>
            <a:ext cx="5712868" cy="505859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33" name="Google Shape;33;p35"/>
          <p:cNvSpPr>
            <a:spLocks noGrp="1"/>
          </p:cNvSpPr>
          <p:nvPr>
            <p:ph type="pic" idx="4"/>
          </p:nvPr>
        </p:nvSpPr>
        <p:spPr>
          <a:xfrm>
            <a:off x="11761539" y="1670757"/>
            <a:ext cx="5712868" cy="505859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34" name="Google Shape;34;p35"/>
          <p:cNvSpPr>
            <a:spLocks noGrp="1"/>
          </p:cNvSpPr>
          <p:nvPr>
            <p:ph type="pic" idx="5"/>
          </p:nvPr>
        </p:nvSpPr>
        <p:spPr>
          <a:xfrm>
            <a:off x="11761539" y="6984047"/>
            <a:ext cx="5712868" cy="505859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61_Пользовательский макет">
  <p:cSld name="361_Пользовательский макет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6"/>
          <p:cNvSpPr txBox="1">
            <a:spLocks noGrp="1"/>
          </p:cNvSpPr>
          <p:nvPr>
            <p:ph type="title"/>
          </p:nvPr>
        </p:nvSpPr>
        <p:spPr>
          <a:xfrm>
            <a:off x="2040460" y="7794166"/>
            <a:ext cx="6840759" cy="424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36"/>
          <p:cNvSpPr txBox="1">
            <a:spLocks noGrp="1"/>
          </p:cNvSpPr>
          <p:nvPr>
            <p:ph type="body" idx="1"/>
          </p:nvPr>
        </p:nvSpPr>
        <p:spPr>
          <a:xfrm>
            <a:off x="9889332" y="7794167"/>
            <a:ext cx="12673408" cy="424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36"/>
          <p:cNvSpPr>
            <a:spLocks noGrp="1"/>
          </p:cNvSpPr>
          <p:nvPr>
            <p:ph type="pic" idx="2"/>
          </p:nvPr>
        </p:nvSpPr>
        <p:spPr>
          <a:xfrm>
            <a:off x="0" y="0"/>
            <a:ext cx="24387174" cy="685879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1_Пользовательский макет">
  <p:cSld name="341_Пользовательский макет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7"/>
          <p:cNvSpPr txBox="1">
            <a:spLocks noGrp="1"/>
          </p:cNvSpPr>
          <p:nvPr>
            <p:ph type="title"/>
          </p:nvPr>
        </p:nvSpPr>
        <p:spPr>
          <a:xfrm>
            <a:off x="2040460" y="1674218"/>
            <a:ext cx="8497581" cy="273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37"/>
          <p:cNvSpPr txBox="1">
            <a:spLocks noGrp="1"/>
          </p:cNvSpPr>
          <p:nvPr>
            <p:ph type="body" idx="1"/>
          </p:nvPr>
        </p:nvSpPr>
        <p:spPr>
          <a:xfrm>
            <a:off x="2040460" y="5217031"/>
            <a:ext cx="8496944" cy="6825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37"/>
          <p:cNvSpPr>
            <a:spLocks noGrp="1"/>
          </p:cNvSpPr>
          <p:nvPr>
            <p:ph type="pic" idx="2"/>
          </p:nvPr>
        </p:nvSpPr>
        <p:spPr>
          <a:xfrm>
            <a:off x="17752741" y="1670758"/>
            <a:ext cx="5698330" cy="1037188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3" name="Google Shape;43;p37"/>
          <p:cNvSpPr>
            <a:spLocks noGrp="1"/>
          </p:cNvSpPr>
          <p:nvPr>
            <p:ph type="pic" idx="3"/>
          </p:nvPr>
        </p:nvSpPr>
        <p:spPr>
          <a:xfrm>
            <a:off x="11761539" y="1670757"/>
            <a:ext cx="5688632" cy="1037188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56_Пользовательский макет">
  <p:cSld name="356_Пользовательский макет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8"/>
          <p:cNvSpPr txBox="1">
            <a:spLocks noGrp="1"/>
          </p:cNvSpPr>
          <p:nvPr>
            <p:ph type="title"/>
          </p:nvPr>
        </p:nvSpPr>
        <p:spPr>
          <a:xfrm>
            <a:off x="2040460" y="1674218"/>
            <a:ext cx="8497581" cy="273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38"/>
          <p:cNvSpPr txBox="1">
            <a:spLocks noGrp="1"/>
          </p:cNvSpPr>
          <p:nvPr>
            <p:ph type="body" idx="1"/>
          </p:nvPr>
        </p:nvSpPr>
        <p:spPr>
          <a:xfrm>
            <a:off x="2040460" y="5217031"/>
            <a:ext cx="8496944" cy="6825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38"/>
          <p:cNvSpPr>
            <a:spLocks noGrp="1"/>
          </p:cNvSpPr>
          <p:nvPr>
            <p:ph type="pic" idx="2"/>
          </p:nvPr>
        </p:nvSpPr>
        <p:spPr>
          <a:xfrm>
            <a:off x="11761539" y="8082931"/>
            <a:ext cx="5688632" cy="395971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8" name="Google Shape;48;p38"/>
          <p:cNvSpPr>
            <a:spLocks noGrp="1"/>
          </p:cNvSpPr>
          <p:nvPr>
            <p:ph type="pic" idx="3"/>
          </p:nvPr>
        </p:nvSpPr>
        <p:spPr>
          <a:xfrm>
            <a:off x="11761539" y="0"/>
            <a:ext cx="5688632" cy="7794168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9" name="Google Shape;49;p38"/>
          <p:cNvSpPr>
            <a:spLocks noGrp="1"/>
          </p:cNvSpPr>
          <p:nvPr>
            <p:ph type="pic" idx="4"/>
          </p:nvPr>
        </p:nvSpPr>
        <p:spPr>
          <a:xfrm>
            <a:off x="17752741" y="4411067"/>
            <a:ext cx="5698330" cy="9306521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62_Пользовательский макет">
  <p:cSld name="362_Пользовательский макет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9"/>
          <p:cNvSpPr txBox="1">
            <a:spLocks noGrp="1"/>
          </p:cNvSpPr>
          <p:nvPr>
            <p:ph type="title"/>
          </p:nvPr>
        </p:nvSpPr>
        <p:spPr>
          <a:xfrm>
            <a:off x="2040460" y="7794166"/>
            <a:ext cx="7488831" cy="424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39"/>
          <p:cNvSpPr txBox="1">
            <a:spLocks noGrp="1"/>
          </p:cNvSpPr>
          <p:nvPr>
            <p:ph type="body" idx="1"/>
          </p:nvPr>
        </p:nvSpPr>
        <p:spPr>
          <a:xfrm>
            <a:off x="11401500" y="1818235"/>
            <a:ext cx="11161239" cy="417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704913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1"/>
              <a:buFont typeface="Arial"/>
              <a:buChar char="–"/>
              <a:defRPr sz="75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63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1"/>
              <a:buFont typeface="Arial"/>
              <a:buChar char="•"/>
              <a:defRPr sz="64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–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»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21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1"/>
              <a:buFont typeface="Arial"/>
              <a:buChar char="•"/>
              <a:defRPr sz="53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39"/>
          <p:cNvSpPr>
            <a:spLocks noGrp="1"/>
          </p:cNvSpPr>
          <p:nvPr>
            <p:ph type="pic" idx="2"/>
          </p:nvPr>
        </p:nvSpPr>
        <p:spPr>
          <a:xfrm>
            <a:off x="0" y="0"/>
            <a:ext cx="10538041" cy="685879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54" name="Google Shape;54;p39"/>
          <p:cNvSpPr>
            <a:spLocks noGrp="1"/>
          </p:cNvSpPr>
          <p:nvPr>
            <p:ph type="pic" idx="3"/>
          </p:nvPr>
        </p:nvSpPr>
        <p:spPr>
          <a:xfrm>
            <a:off x="10538041" y="6858794"/>
            <a:ext cx="13857574" cy="685879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58_Пользовательский макет">
  <p:cSld name="358_Пользовательский макет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1"/>
          <p:cNvSpPr>
            <a:spLocks noGrp="1"/>
          </p:cNvSpPr>
          <p:nvPr>
            <p:ph type="pic" idx="2"/>
          </p:nvPr>
        </p:nvSpPr>
        <p:spPr>
          <a:xfrm>
            <a:off x="1" y="2952328"/>
            <a:ext cx="4662008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69" name="Google Shape;69;p41"/>
          <p:cNvSpPr>
            <a:spLocks noGrp="1"/>
          </p:cNvSpPr>
          <p:nvPr>
            <p:ph type="pic" idx="3"/>
          </p:nvPr>
        </p:nvSpPr>
        <p:spPr>
          <a:xfrm>
            <a:off x="7841" y="8064896"/>
            <a:ext cx="9606312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70" name="Google Shape;70;p41"/>
          <p:cNvSpPr txBox="1">
            <a:spLocks noGrp="1"/>
          </p:cNvSpPr>
          <p:nvPr>
            <p:ph type="title"/>
          </p:nvPr>
        </p:nvSpPr>
        <p:spPr>
          <a:xfrm>
            <a:off x="1682011" y="1098154"/>
            <a:ext cx="21229840" cy="1368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p41"/>
          <p:cNvSpPr>
            <a:spLocks noGrp="1"/>
          </p:cNvSpPr>
          <p:nvPr>
            <p:ph type="pic" idx="4"/>
          </p:nvPr>
        </p:nvSpPr>
        <p:spPr>
          <a:xfrm>
            <a:off x="4957976" y="2952328"/>
            <a:ext cx="9614152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72" name="Google Shape;72;p41"/>
          <p:cNvSpPr>
            <a:spLocks noGrp="1"/>
          </p:cNvSpPr>
          <p:nvPr>
            <p:ph type="pic" idx="5"/>
          </p:nvPr>
        </p:nvSpPr>
        <p:spPr>
          <a:xfrm>
            <a:off x="14873925" y="2952328"/>
            <a:ext cx="9513249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73" name="Google Shape;73;p41"/>
          <p:cNvSpPr>
            <a:spLocks noGrp="1"/>
          </p:cNvSpPr>
          <p:nvPr>
            <p:ph type="pic" idx="6"/>
          </p:nvPr>
        </p:nvSpPr>
        <p:spPr>
          <a:xfrm>
            <a:off x="9910120" y="8058937"/>
            <a:ext cx="9625814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74" name="Google Shape;74;p41"/>
          <p:cNvSpPr>
            <a:spLocks noGrp="1"/>
          </p:cNvSpPr>
          <p:nvPr>
            <p:ph type="pic" idx="7"/>
          </p:nvPr>
        </p:nvSpPr>
        <p:spPr>
          <a:xfrm>
            <a:off x="19826070" y="8058937"/>
            <a:ext cx="4561105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52_Пользовательский макет">
  <p:cSld name="352_Пользовательский макет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2"/>
          <p:cNvSpPr>
            <a:spLocks noGrp="1"/>
          </p:cNvSpPr>
          <p:nvPr>
            <p:ph type="pic" idx="2"/>
          </p:nvPr>
        </p:nvSpPr>
        <p:spPr>
          <a:xfrm>
            <a:off x="0" y="2952328"/>
            <a:ext cx="8511843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77" name="Google Shape;77;p42"/>
          <p:cNvSpPr>
            <a:spLocks noGrp="1"/>
          </p:cNvSpPr>
          <p:nvPr>
            <p:ph type="pic" idx="3"/>
          </p:nvPr>
        </p:nvSpPr>
        <p:spPr>
          <a:xfrm>
            <a:off x="7840" y="8064896"/>
            <a:ext cx="8511843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78" name="Google Shape;78;p42"/>
          <p:cNvSpPr>
            <a:spLocks noGrp="1"/>
          </p:cNvSpPr>
          <p:nvPr>
            <p:ph type="pic" idx="4"/>
          </p:nvPr>
        </p:nvSpPr>
        <p:spPr>
          <a:xfrm>
            <a:off x="8889059" y="2952328"/>
            <a:ext cx="6829832" cy="9955138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79" name="Google Shape;79;p42"/>
          <p:cNvSpPr>
            <a:spLocks noGrp="1"/>
          </p:cNvSpPr>
          <p:nvPr>
            <p:ph type="pic" idx="5"/>
          </p:nvPr>
        </p:nvSpPr>
        <p:spPr>
          <a:xfrm>
            <a:off x="16086698" y="2952328"/>
            <a:ext cx="8300476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80" name="Google Shape;80;p42"/>
          <p:cNvSpPr>
            <a:spLocks noGrp="1"/>
          </p:cNvSpPr>
          <p:nvPr>
            <p:ph type="pic" idx="6"/>
          </p:nvPr>
        </p:nvSpPr>
        <p:spPr>
          <a:xfrm>
            <a:off x="16082019" y="8064896"/>
            <a:ext cx="8300476" cy="484257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81" name="Google Shape;81;p42"/>
          <p:cNvSpPr txBox="1">
            <a:spLocks noGrp="1"/>
          </p:cNvSpPr>
          <p:nvPr>
            <p:ph type="title"/>
          </p:nvPr>
        </p:nvSpPr>
        <p:spPr>
          <a:xfrm>
            <a:off x="1682011" y="1098154"/>
            <a:ext cx="21229840" cy="1368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82">
          <p15:clr>
            <a:srgbClr val="FBAE40"/>
          </p15:clr>
        </p15:guide>
        <p15:guide id="2" pos="5504">
          <p15:clr>
            <a:srgbClr val="FBAE40"/>
          </p15:clr>
        </p15:guide>
        <p15:guide id="3" pos="1195">
          <p15:clr>
            <a:srgbClr val="FBAE40"/>
          </p15:clr>
        </p15:guide>
        <p15:guide id="4" pos="14167">
          <p15:clr>
            <a:srgbClr val="FBAE40"/>
          </p15:clr>
        </p15:guide>
        <p15:guide id="5" orient="horz" pos="6906">
          <p15:clr>
            <a:srgbClr val="FBAE40"/>
          </p15:clr>
        </p15:guide>
        <p15:guide id="6" pos="9858">
          <p15:clr>
            <a:srgbClr val="FBAE40"/>
          </p15:clr>
        </p15:guide>
        <p15:guide id="7" orient="horz" pos="3459">
          <p15:clr>
            <a:srgbClr val="FBAE40"/>
          </p15:clr>
        </p15:guide>
        <p15:guide id="8" orient="horz" pos="173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8" r:id="rId15"/>
    <p:sldLayoutId id="2147483669" r:id="rId16"/>
    <p:sldLayoutId id="2147483682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3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www.facebook.com/mediatadhamen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40.jpg"/><Relationship Id="rId18" Type="http://schemas.openxmlformats.org/officeDocument/2006/relationships/image" Target="../media/image43.jpg"/><Relationship Id="rId3" Type="http://schemas.openxmlformats.org/officeDocument/2006/relationships/image" Target="../media/image33.png"/><Relationship Id="rId7" Type="http://schemas.openxmlformats.org/officeDocument/2006/relationships/image" Target="../media/image11.jpg"/><Relationship Id="rId12" Type="http://schemas.openxmlformats.org/officeDocument/2006/relationships/image" Target="../media/image39.png"/><Relationship Id="rId17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4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11" Type="http://schemas.openxmlformats.org/officeDocument/2006/relationships/image" Target="../media/image38.png"/><Relationship Id="rId5" Type="http://schemas.openxmlformats.org/officeDocument/2006/relationships/image" Target="../media/image35.jpeg"/><Relationship Id="rId15" Type="http://schemas.openxmlformats.org/officeDocument/2006/relationships/image" Target="../media/image8.png"/><Relationship Id="rId10" Type="http://schemas.openxmlformats.org/officeDocument/2006/relationships/image" Target="../media/image37.jpg"/><Relationship Id="rId4" Type="http://schemas.openxmlformats.org/officeDocument/2006/relationships/image" Target="../media/image34.png"/><Relationship Id="rId9" Type="http://schemas.openxmlformats.org/officeDocument/2006/relationships/image" Target="../media/image36.jpg"/><Relationship Id="rId1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4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6.png"/><Relationship Id="rId11" Type="http://schemas.openxmlformats.org/officeDocument/2006/relationships/image" Target="../media/image51.png"/><Relationship Id="rId5" Type="http://schemas.openxmlformats.org/officeDocument/2006/relationships/image" Target="../media/image45.png"/><Relationship Id="rId10" Type="http://schemas.openxmlformats.org/officeDocument/2006/relationships/image" Target="../media/image50.png"/><Relationship Id="rId4" Type="http://schemas.openxmlformats.org/officeDocument/2006/relationships/image" Target="../media/image27.png"/><Relationship Id="rId9" Type="http://schemas.openxmlformats.org/officeDocument/2006/relationships/image" Target="../media/image4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jpg"/><Relationship Id="rId3" Type="http://schemas.openxmlformats.org/officeDocument/2006/relationships/image" Target="../media/image30.png"/><Relationship Id="rId7" Type="http://schemas.openxmlformats.org/officeDocument/2006/relationships/image" Target="../media/image5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Relationship Id="rId9" Type="http://schemas.openxmlformats.org/officeDocument/2006/relationships/image" Target="../media/image5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mahmoudbeznaiguia.pro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49587" y="1715294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176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4E72EB4-0D8B-1F37-4C6A-0B45A60848EA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A72AA61-D93B-39D7-812C-FB6B4483F8E6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57EBA93-DF5C-5793-9F37-1CD55FCB7781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56" name="Google Shape;356;p24"/>
          <p:cNvSpPr txBox="1">
            <a:spLocks noGrp="1"/>
          </p:cNvSpPr>
          <p:nvPr>
            <p:ph type="body" idx="1"/>
          </p:nvPr>
        </p:nvSpPr>
        <p:spPr>
          <a:xfrm>
            <a:off x="1405167" y="6807748"/>
            <a:ext cx="8404474" cy="3921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Drive to Store Campaign</a:t>
            </a: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Drive to Event Campaign</a:t>
            </a: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Social Media KPI’S Management (CTR, Interaction, etc.)</a:t>
            </a: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lang="fr-FR" dirty="0">
              <a:solidFill>
                <a:srgbClr val="242529"/>
              </a:solidFill>
              <a:latin typeface="Montserrat Medium" panose="00000600000000000000" pitchFamily="2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Running &amp; </a:t>
            </a:r>
            <a:r>
              <a:rPr lang="fr-FR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Optimizing</a:t>
            </a: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 Meta &amp; </a:t>
            </a:r>
            <a:r>
              <a:rPr lang="fr-FR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Tiktok</a:t>
            </a: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fr-FR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Ads</a:t>
            </a:r>
            <a:endParaRPr lang="fr-FR" dirty="0">
              <a:solidFill>
                <a:srgbClr val="242529"/>
              </a:solidFill>
              <a:latin typeface="Montserrat Medium" panose="00000600000000000000" pitchFamily="2" charset="0"/>
            </a:endParaRP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Strategic Recommandations</a:t>
            </a: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A/B Testing</a:t>
            </a:r>
          </a:p>
          <a:p>
            <a:pPr marL="914491" lvl="0" indent="-914491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Char char="•"/>
            </a:pPr>
            <a:endParaRPr lang="fr-FR" dirty="0">
              <a:solidFill>
                <a:srgbClr val="242529"/>
              </a:solidFill>
              <a:latin typeface="Montserrat Medium" panose="00000600000000000000" pitchFamily="2" charset="0"/>
            </a:endParaRPr>
          </a:p>
        </p:txBody>
      </p:sp>
      <p:pic>
        <p:nvPicPr>
          <p:cNvPr id="8" name="Image 7" descr="Une image contenant texte, personne, plancher, terrain&#10;&#10;Description générée automatiquement">
            <a:extLst>
              <a:ext uri="{FF2B5EF4-FFF2-40B4-BE49-F238E27FC236}">
                <a16:creationId xmlns:a16="http://schemas.microsoft.com/office/drawing/2014/main" id="{8D1E52C6-8C2F-81D0-9B95-CDA10AD74C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94074" y="1308419"/>
            <a:ext cx="5432613" cy="5432613"/>
          </a:xfrm>
          <a:prstGeom prst="rect">
            <a:avLst/>
          </a:prstGeom>
        </p:spPr>
      </p:pic>
      <p:pic>
        <p:nvPicPr>
          <p:cNvPr id="15" name="UK-CARNABY PHOTOGRAPHE">
            <a:hlinkClick r:id="" action="ppaction://media"/>
            <a:extLst>
              <a:ext uri="{FF2B5EF4-FFF2-40B4-BE49-F238E27FC236}">
                <a16:creationId xmlns:a16="http://schemas.microsoft.com/office/drawing/2014/main" id="{08E6DBF8-4CBA-B24D-D9C8-FAD6AA1590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102989" y="1308419"/>
            <a:ext cx="5823053" cy="10349255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E28AE12D-BDEA-4D15-7CF8-D61613646A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60285" y="7918666"/>
            <a:ext cx="6647125" cy="373900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0067311-84DA-8513-B597-FCFDFF214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985" y="3683373"/>
            <a:ext cx="8497581" cy="2736850"/>
          </a:xfrm>
        </p:spPr>
        <p:txBody>
          <a:bodyPr/>
          <a:lstStyle/>
          <a:p>
            <a:r>
              <a:rPr lang="fr-FR" sz="8000" b="1" dirty="0">
                <a:solidFill>
                  <a:srgbClr val="0B0146"/>
                </a:solidFill>
                <a:latin typeface="Montserrat ExtraBold" panose="00000900000000000000" pitchFamily="2" charset="0"/>
              </a:rPr>
              <a:t>Performance Advertisement</a:t>
            </a:r>
          </a:p>
        </p:txBody>
      </p:sp>
    </p:spTree>
    <p:extLst>
      <p:ext uri="{BB962C8B-B14F-4D97-AF65-F5344CB8AC3E}">
        <p14:creationId xmlns:p14="http://schemas.microsoft.com/office/powerpoint/2010/main" val="148718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6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7E39130-5224-18A1-E780-C2BA303B83B6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EB22C04-306B-3642-E225-BABCCC4BBA7C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09DEBFB-AE1A-C4C1-C3EB-AC1525713712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" name="Titre 3">
            <a:extLst>
              <a:ext uri="{FF2B5EF4-FFF2-40B4-BE49-F238E27FC236}">
                <a16:creationId xmlns:a16="http://schemas.microsoft.com/office/drawing/2014/main" id="{D83EAE7C-A917-4ACE-9EA9-93F2CDADC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3127" y="594098"/>
            <a:ext cx="8497581" cy="2736850"/>
          </a:xfrm>
        </p:spPr>
        <p:txBody>
          <a:bodyPr/>
          <a:lstStyle/>
          <a:p>
            <a:r>
              <a:rPr lang="en-US" sz="8000" b="1" dirty="0">
                <a:solidFill>
                  <a:srgbClr val="0B0146"/>
                </a:solidFill>
                <a:latin typeface="Montserrat ExtraBold" panose="00000900000000000000" pitchFamily="2" charset="0"/>
              </a:rPr>
              <a:t>Success Story : Wael </a:t>
            </a:r>
            <a:r>
              <a:rPr lang="en-US" sz="8000" b="1" dirty="0" err="1">
                <a:solidFill>
                  <a:srgbClr val="0B0146"/>
                </a:solidFill>
                <a:latin typeface="Montserrat ExtraBold" panose="00000900000000000000" pitchFamily="2" charset="0"/>
              </a:rPr>
              <a:t>Boukrouma</a:t>
            </a:r>
            <a:br>
              <a:rPr lang="en-US" sz="8000" b="1" dirty="0"/>
            </a:br>
            <a:endParaRPr lang="fr-FR" dirty="0"/>
          </a:p>
        </p:txBody>
      </p:sp>
      <p:sp>
        <p:nvSpPr>
          <p:cNvPr id="6" name="Текст 16">
            <a:extLst>
              <a:ext uri="{FF2B5EF4-FFF2-40B4-BE49-F238E27FC236}">
                <a16:creationId xmlns:a16="http://schemas.microsoft.com/office/drawing/2014/main" id="{4D05D5BB-2C3A-4915-B4C9-B12F3137850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80191" y="4626546"/>
            <a:ext cx="8496944" cy="682561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solidFill>
                  <a:srgbClr val="E0013F"/>
                </a:solidFill>
                <a:latin typeface="Montserrat ExtraBold" panose="00000900000000000000" pitchFamily="2" charset="0"/>
              </a:rPr>
              <a:t>Formation </a:t>
            </a:r>
            <a:r>
              <a:rPr lang="en-US" sz="3600" b="1" dirty="0" err="1">
                <a:solidFill>
                  <a:srgbClr val="E0013F"/>
                </a:solidFill>
                <a:latin typeface="Montserrat ExtraBold" panose="00000900000000000000" pitchFamily="2" charset="0"/>
              </a:rPr>
              <a:t>en</a:t>
            </a:r>
            <a:r>
              <a:rPr lang="en-US" sz="3600" b="1" dirty="0">
                <a:solidFill>
                  <a:srgbClr val="E0013F"/>
                </a:solidFill>
                <a:latin typeface="Montserrat ExtraBold" panose="00000900000000000000" pitchFamily="2" charset="0"/>
              </a:rPr>
              <a:t> Community Management: </a:t>
            </a:r>
            <a:endParaRPr lang="en-US" sz="3600" b="1" dirty="0">
              <a:solidFill>
                <a:srgbClr val="E0013F"/>
              </a:solidFill>
              <a:latin typeface="Montserrat Medium" panose="00000600000000000000" pitchFamily="2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Wael est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venu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avec une vision d’être un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jeune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impactant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les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jeunes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de son quartier. </a:t>
            </a:r>
            <a:b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</a:b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Créer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une RADIO propre à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Cité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Ettadhamen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et qui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représente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les habitants de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Cité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Ettadhamen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et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parlant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donc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de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leurs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problemes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et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informations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de la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journée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était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son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objectif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Le voila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maintenant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personnalité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publique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influente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et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détenteur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d’un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profil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public très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suivi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et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d’une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page Facebook reference pour les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informations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 à </a:t>
            </a:r>
            <a:r>
              <a:rPr lang="en-US" dirty="0" err="1">
                <a:solidFill>
                  <a:srgbClr val="242529"/>
                </a:solidFill>
                <a:latin typeface="Montserrat Medium" panose="00000600000000000000" pitchFamily="2" charset="0"/>
              </a:rPr>
              <a:t>Ettadhamen</a:t>
            </a: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242529"/>
                </a:solidFill>
                <a:latin typeface="Montserrat Medium" panose="00000600000000000000" pitchFamily="2" charset="0"/>
              </a:rPr>
              <a:t>Lien utile: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D8C91BF1-3925-435C-8A41-920C6836435C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 rotWithShape="1">
          <a:blip r:embed="rId2"/>
          <a:srcRect l="12048" r="12048"/>
          <a:stretch/>
        </p:blipFill>
        <p:spPr>
          <a:xfrm>
            <a:off x="17659496" y="2989604"/>
            <a:ext cx="5698330" cy="10371884"/>
          </a:xfrm>
        </p:spPr>
      </p:pic>
      <p:pic>
        <p:nvPicPr>
          <p:cNvPr id="15" name="Espace réservé pour une image  14">
            <a:extLst>
              <a:ext uri="{FF2B5EF4-FFF2-40B4-BE49-F238E27FC236}">
                <a16:creationId xmlns:a16="http://schemas.microsoft.com/office/drawing/2014/main" id="{DCF5D221-2F1A-46A4-8427-054BA9BE00F5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 rotWithShape="1">
          <a:blip r:embed="rId3"/>
          <a:srcRect l="3833" r="3833"/>
          <a:stretch/>
        </p:blipFill>
        <p:spPr>
          <a:xfrm>
            <a:off x="11409454" y="1200671"/>
            <a:ext cx="5688632" cy="10371884"/>
          </a:xfr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45F97A9F-9872-4BB7-9F15-90D721D13F24}"/>
              </a:ext>
            </a:extLst>
          </p:cNvPr>
          <p:cNvSpPr txBox="1"/>
          <p:nvPr/>
        </p:nvSpPr>
        <p:spPr>
          <a:xfrm>
            <a:off x="3900092" y="12272310"/>
            <a:ext cx="1219809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24386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55"/>
                </a:solidFill>
                <a:effectLst/>
                <a:uLnTx/>
                <a:uFillTx/>
                <a:latin typeface="Montserrat Medium" panose="00000600000000000000" pitchFamily="2" charset="0"/>
                <a:ea typeface="Tahoma" charset="0"/>
                <a:cs typeface="Tahom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https://www.facebook.com/mediatadhamen/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0055"/>
              </a:solidFill>
              <a:effectLst/>
              <a:uLnTx/>
              <a:uFillTx/>
              <a:latin typeface="Montserrat Medium" panose="00000600000000000000" pitchFamily="2" charset="0"/>
              <a:ea typeface="Tahoma" charset="0"/>
              <a:cs typeface="Tahoma" charset="0"/>
            </a:endParaRPr>
          </a:p>
          <a:p>
            <a:pPr marL="0" marR="0" lvl="0" indent="0" algn="l" defTabSz="24386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fr-FR" sz="2000" b="0" i="0" u="none" strike="noStrike" kern="1200" cap="none" spc="0" normalizeH="0" baseline="0" noProof="0" dirty="0">
              <a:ln>
                <a:noFill/>
              </a:ln>
              <a:solidFill>
                <a:srgbClr val="242529"/>
              </a:solidFill>
              <a:effectLst/>
              <a:uLnTx/>
              <a:uFillTx/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723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2">
            <a:extLst>
              <a:ext uri="{FF2B5EF4-FFF2-40B4-BE49-F238E27FC236}">
                <a16:creationId xmlns:a16="http://schemas.microsoft.com/office/drawing/2014/main" id="{35BCD5B9-6470-0A1C-B92A-F2703F024729}"/>
              </a:ext>
            </a:extLst>
          </p:cNvPr>
          <p:cNvGrpSpPr/>
          <p:nvPr/>
        </p:nvGrpSpPr>
        <p:grpSpPr>
          <a:xfrm>
            <a:off x="381532" y="643236"/>
            <a:ext cx="23822076" cy="12527534"/>
            <a:chOff x="0" y="-38100"/>
            <a:chExt cx="4660181" cy="2471228"/>
          </a:xfrm>
          <a:solidFill>
            <a:srgbClr val="FFFFFF"/>
          </a:solidFill>
        </p:grpSpPr>
        <p:sp>
          <p:nvSpPr>
            <p:cNvPr id="32" name="Freeform 3">
              <a:extLst>
                <a:ext uri="{FF2B5EF4-FFF2-40B4-BE49-F238E27FC236}">
                  <a16:creationId xmlns:a16="http://schemas.microsoft.com/office/drawing/2014/main" id="{E6784439-A16B-3F9C-05D9-9DE3FE5039EA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grpFill/>
          </p:spPr>
        </p:sp>
        <p:sp>
          <p:nvSpPr>
            <p:cNvPr id="33" name="TextBox 4">
              <a:extLst>
                <a:ext uri="{FF2B5EF4-FFF2-40B4-BE49-F238E27FC236}">
                  <a16:creationId xmlns:a16="http://schemas.microsoft.com/office/drawing/2014/main" id="{CFE7D2AC-F51E-4DFE-F64C-E8ADDC4C9BA4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grpFill/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schemeClr val="accent2">
                    <a:lumMod val="40000"/>
                    <a:lumOff val="60000"/>
                  </a:schemeClr>
                </a:solidFill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0" name="Google Shape;368;p25">
            <a:extLst>
              <a:ext uri="{FF2B5EF4-FFF2-40B4-BE49-F238E27FC236}">
                <a16:creationId xmlns:a16="http://schemas.microsoft.com/office/drawing/2014/main" id="{ECF34BA3-B107-5952-B41F-B72186C86EDF}"/>
              </a:ext>
            </a:extLst>
          </p:cNvPr>
          <p:cNvSpPr txBox="1">
            <a:spLocks/>
          </p:cNvSpPr>
          <p:nvPr/>
        </p:nvSpPr>
        <p:spPr>
          <a:xfrm>
            <a:off x="12305313" y="11961219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Europe de Com &amp; Business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Université Privée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pic>
        <p:nvPicPr>
          <p:cNvPr id="3074" name="Picture 2" descr="No photo description available.">
            <a:extLst>
              <a:ext uri="{FF2B5EF4-FFF2-40B4-BE49-F238E27FC236}">
                <a16:creationId xmlns:a16="http://schemas.microsoft.com/office/drawing/2014/main" id="{99A77D05-9817-1D50-E4BE-B2500DFFE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6048" y="7370762"/>
            <a:ext cx="1465288" cy="1465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Google Shape;376;p25" descr="Lâimage contient peut-ÃªtreÂ : texte">
            <a:extLst>
              <a:ext uri="{FF2B5EF4-FFF2-40B4-BE49-F238E27FC236}">
                <a16:creationId xmlns:a16="http://schemas.microsoft.com/office/drawing/2014/main" id="{6A136A0B-F68F-1FE2-1158-104B1894F44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alphaModFix/>
          </a:blip>
          <a:srcRect l="2917" r="2916"/>
          <a:stretch/>
        </p:blipFill>
        <p:spPr>
          <a:xfrm>
            <a:off x="1211768" y="2752061"/>
            <a:ext cx="2023810" cy="2149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2D086B1-313C-7A79-3B9D-17B0E6237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2276" y="4827887"/>
            <a:ext cx="2143124" cy="2143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368;p25">
            <a:extLst>
              <a:ext uri="{FF2B5EF4-FFF2-40B4-BE49-F238E27FC236}">
                <a16:creationId xmlns:a16="http://schemas.microsoft.com/office/drawing/2014/main" id="{28344BBA-A06F-91CF-F8E3-584F6952FE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82011" y="1098154"/>
            <a:ext cx="21229840" cy="1368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Tahoma"/>
              <a:buNone/>
            </a:pPr>
            <a:r>
              <a:rPr lang="fr-FR" sz="8000" dirty="0">
                <a:latin typeface="Montserrat ExtraBold" panose="00000900000000000000" pitchFamily="2" charset="0"/>
                <a:cs typeface="Montserrat Semi-Bold" panose="020B0604020202020204" charset="0"/>
              </a:rPr>
              <a:t>PORTFOLIO TN</a:t>
            </a:r>
            <a:endParaRPr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pic>
        <p:nvPicPr>
          <p:cNvPr id="384" name="Google Shape;384;p26" descr="Résultat de recherche d'images pour &quot;plan b tunisie&quot;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49761" y="7782921"/>
            <a:ext cx="3347824" cy="1053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6" descr="Aucune description de photo disponible."/>
          <p:cNvPicPr preferRelativeResize="0">
            <a:picLocks noGrp="1"/>
          </p:cNvPicPr>
          <p:nvPr>
            <p:ph type="pic" idx="2"/>
          </p:nvPr>
        </p:nvPicPr>
        <p:blipFill rotWithShape="1">
          <a:blip r:embed="rId7">
            <a:alphaModFix/>
          </a:blip>
          <a:srcRect l="1851" r="1852"/>
          <a:stretch/>
        </p:blipFill>
        <p:spPr>
          <a:xfrm>
            <a:off x="8175556" y="8222628"/>
            <a:ext cx="3769814" cy="4022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6" descr="Résultat de recherche d'images pour &quot;wapp dev&quot;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712276" y="7561891"/>
            <a:ext cx="2696375" cy="1174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26" descr="Résultat de recherche d'images pour &quot;NETCOM TUNISIE&quot;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70974" y="11825254"/>
            <a:ext cx="2770837" cy="83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26" descr="Lâimage contient peut-ÃªtreÂ : texte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7357307" y="11566364"/>
            <a:ext cx="1562770" cy="1562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2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4756790" y="955276"/>
            <a:ext cx="1653907" cy="165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67;p25">
            <a:extLst>
              <a:ext uri="{FF2B5EF4-FFF2-40B4-BE49-F238E27FC236}">
                <a16:creationId xmlns:a16="http://schemas.microsoft.com/office/drawing/2014/main" id="{5129AB6E-FFED-9033-DC84-5842557601A7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12">
            <a:alphaModFix/>
          </a:blip>
          <a:srcRect l="1980" r="1980"/>
          <a:stretch/>
        </p:blipFill>
        <p:spPr>
          <a:xfrm>
            <a:off x="1499793" y="9622056"/>
            <a:ext cx="1313200" cy="1368152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pic>
      <p:pic>
        <p:nvPicPr>
          <p:cNvPr id="12" name="Google Shape;370;p25">
            <a:extLst>
              <a:ext uri="{FF2B5EF4-FFF2-40B4-BE49-F238E27FC236}">
                <a16:creationId xmlns:a16="http://schemas.microsoft.com/office/drawing/2014/main" id="{48044A27-D694-CCC5-26AF-654D5244A7CB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13">
            <a:alphaModFix/>
          </a:blip>
          <a:srcRect l="1863" r="1863"/>
          <a:stretch/>
        </p:blipFill>
        <p:spPr>
          <a:xfrm>
            <a:off x="17433366" y="3094016"/>
            <a:ext cx="1410653" cy="1465288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pic>
      <p:pic>
        <p:nvPicPr>
          <p:cNvPr id="13" name="Google Shape;373;p25" descr="Lâimage contient peut-ÃªtreÂ : 1 personne">
            <a:extLst>
              <a:ext uri="{FF2B5EF4-FFF2-40B4-BE49-F238E27FC236}">
                <a16:creationId xmlns:a16="http://schemas.microsoft.com/office/drawing/2014/main" id="{266B942A-3494-14B1-629F-CC32938E7251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14">
            <a:alphaModFix/>
          </a:blip>
          <a:srcRect l="1851" r="1852"/>
          <a:stretch/>
        </p:blipFill>
        <p:spPr>
          <a:xfrm>
            <a:off x="17460684" y="9528545"/>
            <a:ext cx="1410652" cy="1461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375;p25" descr="Aucune description de photo disponible.">
            <a:extLst>
              <a:ext uri="{FF2B5EF4-FFF2-40B4-BE49-F238E27FC236}">
                <a16:creationId xmlns:a16="http://schemas.microsoft.com/office/drawing/2014/main" id="{0A91507F-497B-B351-FFEE-34CE6E82CDF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15">
            <a:alphaModFix/>
          </a:blip>
          <a:srcRect l="2902" r="2901"/>
          <a:stretch/>
        </p:blipFill>
        <p:spPr>
          <a:xfrm>
            <a:off x="17433367" y="5212855"/>
            <a:ext cx="1410652" cy="146166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68;p25">
            <a:extLst>
              <a:ext uri="{FF2B5EF4-FFF2-40B4-BE49-F238E27FC236}">
                <a16:creationId xmlns:a16="http://schemas.microsoft.com/office/drawing/2014/main" id="{F2980E01-1AE2-3558-8A82-BAE8970CDDFD}"/>
              </a:ext>
            </a:extLst>
          </p:cNvPr>
          <p:cNvSpPr txBox="1">
            <a:spLocks/>
          </p:cNvSpPr>
          <p:nvPr/>
        </p:nvSpPr>
        <p:spPr>
          <a:xfrm>
            <a:off x="3770537" y="3656541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Saint Algue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Salon de Coiffure et d’esthétique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FDC5AAD-59B7-1A03-CA83-C738E70D9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257" y="5102642"/>
            <a:ext cx="1894273" cy="1894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368;p25">
            <a:extLst>
              <a:ext uri="{FF2B5EF4-FFF2-40B4-BE49-F238E27FC236}">
                <a16:creationId xmlns:a16="http://schemas.microsoft.com/office/drawing/2014/main" id="{3E906402-4092-7F56-3DD4-892C9B95AA69}"/>
              </a:ext>
            </a:extLst>
          </p:cNvPr>
          <p:cNvSpPr txBox="1">
            <a:spLocks/>
          </p:cNvSpPr>
          <p:nvPr/>
        </p:nvSpPr>
        <p:spPr>
          <a:xfrm>
            <a:off x="3770536" y="5627324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Crêpes Factory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Chaine de Fast-Food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4" name="Google Shape;368;p25">
            <a:extLst>
              <a:ext uri="{FF2B5EF4-FFF2-40B4-BE49-F238E27FC236}">
                <a16:creationId xmlns:a16="http://schemas.microsoft.com/office/drawing/2014/main" id="{F12352BB-2E39-AC9E-3F6A-8762095463D1}"/>
              </a:ext>
            </a:extLst>
          </p:cNvPr>
          <p:cNvSpPr txBox="1">
            <a:spLocks/>
          </p:cNvSpPr>
          <p:nvPr/>
        </p:nvSpPr>
        <p:spPr>
          <a:xfrm>
            <a:off x="3770536" y="7978637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Plan B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Chaine de Fast-Food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5" name="Google Shape;368;p25">
            <a:extLst>
              <a:ext uri="{FF2B5EF4-FFF2-40B4-BE49-F238E27FC236}">
                <a16:creationId xmlns:a16="http://schemas.microsoft.com/office/drawing/2014/main" id="{22C94BBF-249C-8B5C-B293-2F5A9B9C84C1}"/>
              </a:ext>
            </a:extLst>
          </p:cNvPr>
          <p:cNvSpPr txBox="1">
            <a:spLocks/>
          </p:cNvSpPr>
          <p:nvPr/>
        </p:nvSpPr>
        <p:spPr>
          <a:xfrm>
            <a:off x="3779497" y="9995747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Pâtisserie </a:t>
            </a: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Fany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Pâtisserie Française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6" name="Google Shape;368;p25">
            <a:extLst>
              <a:ext uri="{FF2B5EF4-FFF2-40B4-BE49-F238E27FC236}">
                <a16:creationId xmlns:a16="http://schemas.microsoft.com/office/drawing/2014/main" id="{9BCFFA65-E10A-ED40-A8E1-BC856CAD02F7}"/>
              </a:ext>
            </a:extLst>
          </p:cNvPr>
          <p:cNvSpPr txBox="1">
            <a:spLocks/>
          </p:cNvSpPr>
          <p:nvPr/>
        </p:nvSpPr>
        <p:spPr>
          <a:xfrm>
            <a:off x="4107129" y="603248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000"/>
            </a:pP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7" name="Google Shape;368;p25">
            <a:extLst>
              <a:ext uri="{FF2B5EF4-FFF2-40B4-BE49-F238E27FC236}">
                <a16:creationId xmlns:a16="http://schemas.microsoft.com/office/drawing/2014/main" id="{3D9912BE-E327-6451-3AD9-04B2E1081F89}"/>
              </a:ext>
            </a:extLst>
          </p:cNvPr>
          <p:cNvSpPr txBox="1">
            <a:spLocks/>
          </p:cNvSpPr>
          <p:nvPr/>
        </p:nvSpPr>
        <p:spPr>
          <a:xfrm>
            <a:off x="4107129" y="2673272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000"/>
            </a:pP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7" name="Google Shape;368;p25">
            <a:extLst>
              <a:ext uri="{FF2B5EF4-FFF2-40B4-BE49-F238E27FC236}">
                <a16:creationId xmlns:a16="http://schemas.microsoft.com/office/drawing/2014/main" id="{26906A55-4ADE-18C9-9E11-DF436EA0864D}"/>
              </a:ext>
            </a:extLst>
          </p:cNvPr>
          <p:cNvSpPr txBox="1">
            <a:spLocks/>
          </p:cNvSpPr>
          <p:nvPr/>
        </p:nvSpPr>
        <p:spPr>
          <a:xfrm>
            <a:off x="18844019" y="3376037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000"/>
            </a:pP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pic>
        <p:nvPicPr>
          <p:cNvPr id="19" name="Image 18" descr="Une image contenant logo&#10;&#10;Description générée automatiquement">
            <a:extLst>
              <a:ext uri="{FF2B5EF4-FFF2-40B4-BE49-F238E27FC236}">
                <a16:creationId xmlns:a16="http://schemas.microsoft.com/office/drawing/2014/main" id="{DE0817CC-6B10-8FB5-A62E-19CE09FB80C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649226" y="2619840"/>
            <a:ext cx="2277803" cy="2277803"/>
          </a:xfrm>
          <a:prstGeom prst="rect">
            <a:avLst/>
          </a:prstGeom>
        </p:spPr>
      </p:pic>
      <p:sp>
        <p:nvSpPr>
          <p:cNvPr id="21" name="Google Shape;368;p25">
            <a:extLst>
              <a:ext uri="{FF2B5EF4-FFF2-40B4-BE49-F238E27FC236}">
                <a16:creationId xmlns:a16="http://schemas.microsoft.com/office/drawing/2014/main" id="{005CAD0A-2D11-0EAE-AE09-557BEE62452B}"/>
              </a:ext>
            </a:extLst>
          </p:cNvPr>
          <p:cNvSpPr txBox="1">
            <a:spLocks/>
          </p:cNvSpPr>
          <p:nvPr/>
        </p:nvSpPr>
        <p:spPr>
          <a:xfrm>
            <a:off x="19568780" y="3458327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SIMCC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en-US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Peugeot </a:t>
            </a:r>
            <a:r>
              <a:rPr lang="en-US" sz="2000" b="0" dirty="0" err="1">
                <a:latin typeface="Montserrat Medium" panose="00000600000000000000" pitchFamily="2" charset="0"/>
                <a:cs typeface="Montserrat Semi-Bold" panose="020B0604020202020204" charset="0"/>
              </a:rPr>
              <a:t>Motocycles</a:t>
            </a:r>
            <a:r>
              <a:rPr lang="en-US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 </a:t>
            </a:r>
            <a:r>
              <a:rPr lang="en-US" sz="2000" b="0" dirty="0" err="1">
                <a:latin typeface="Montserrat Medium" panose="00000600000000000000" pitchFamily="2" charset="0"/>
                <a:cs typeface="Montserrat Semi-Bold" panose="020B0604020202020204" charset="0"/>
              </a:rPr>
              <a:t>Tunisie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22" name="Google Shape;368;p25">
            <a:extLst>
              <a:ext uri="{FF2B5EF4-FFF2-40B4-BE49-F238E27FC236}">
                <a16:creationId xmlns:a16="http://schemas.microsoft.com/office/drawing/2014/main" id="{DD173240-150D-E331-0CCD-A94BD4235D88}"/>
              </a:ext>
            </a:extLst>
          </p:cNvPr>
          <p:cNvSpPr txBox="1">
            <a:spLocks/>
          </p:cNvSpPr>
          <p:nvPr/>
        </p:nvSpPr>
        <p:spPr>
          <a:xfrm>
            <a:off x="19568779" y="5429110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Hisense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International </a:t>
            </a:r>
            <a:r>
              <a:rPr lang="fr-FR" sz="2000" b="0" dirty="0" err="1">
                <a:latin typeface="Montserrat Medium" panose="00000600000000000000" pitchFamily="2" charset="0"/>
                <a:cs typeface="Montserrat Semi-Bold" panose="020B0604020202020204" charset="0"/>
              </a:rPr>
              <a:t>Electronic</a:t>
            </a: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 Brand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23" name="Google Shape;368;p25">
            <a:extLst>
              <a:ext uri="{FF2B5EF4-FFF2-40B4-BE49-F238E27FC236}">
                <a16:creationId xmlns:a16="http://schemas.microsoft.com/office/drawing/2014/main" id="{020D608F-32E5-10AF-BEB4-C3A4BB9C38FE}"/>
              </a:ext>
            </a:extLst>
          </p:cNvPr>
          <p:cNvSpPr txBox="1">
            <a:spLocks/>
          </p:cNvSpPr>
          <p:nvPr/>
        </p:nvSpPr>
        <p:spPr>
          <a:xfrm>
            <a:off x="19568779" y="7780423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Circle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Creative Agency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24" name="Google Shape;368;p25">
            <a:extLst>
              <a:ext uri="{FF2B5EF4-FFF2-40B4-BE49-F238E27FC236}">
                <a16:creationId xmlns:a16="http://schemas.microsoft.com/office/drawing/2014/main" id="{8601E68A-9BAB-2C99-DBFE-3EAB60AF85F6}"/>
              </a:ext>
            </a:extLst>
          </p:cNvPr>
          <p:cNvSpPr txBox="1">
            <a:spLocks/>
          </p:cNvSpPr>
          <p:nvPr/>
        </p:nvSpPr>
        <p:spPr>
          <a:xfrm>
            <a:off x="19577740" y="9797533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Sanabel</a:t>
            </a: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 Carthage</a:t>
            </a:r>
          </a:p>
          <a:p>
            <a:pPr algn="l">
              <a:buSzPts val="8000"/>
            </a:pP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Industrie Agro-Alimentaire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25" name="Google Shape;368;p25">
            <a:extLst>
              <a:ext uri="{FF2B5EF4-FFF2-40B4-BE49-F238E27FC236}">
                <a16:creationId xmlns:a16="http://schemas.microsoft.com/office/drawing/2014/main" id="{8A244AA8-D322-B33D-D786-687AFCEE28AF}"/>
              </a:ext>
            </a:extLst>
          </p:cNvPr>
          <p:cNvSpPr txBox="1">
            <a:spLocks/>
          </p:cNvSpPr>
          <p:nvPr/>
        </p:nvSpPr>
        <p:spPr>
          <a:xfrm>
            <a:off x="19577740" y="11944770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Université Européenne de Tunis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Université Privée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26" name="Google Shape;368;p25">
            <a:extLst>
              <a:ext uri="{FF2B5EF4-FFF2-40B4-BE49-F238E27FC236}">
                <a16:creationId xmlns:a16="http://schemas.microsoft.com/office/drawing/2014/main" id="{5C4C3EE1-702F-71A9-12FB-E54223455B63}"/>
              </a:ext>
            </a:extLst>
          </p:cNvPr>
          <p:cNvSpPr txBox="1">
            <a:spLocks/>
          </p:cNvSpPr>
          <p:nvPr/>
        </p:nvSpPr>
        <p:spPr>
          <a:xfrm>
            <a:off x="12296353" y="3505815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Euphoria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#1  des ventes de cosmétique sur Jumia en Tunisie.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27" name="Google Shape;368;p25">
            <a:extLst>
              <a:ext uri="{FF2B5EF4-FFF2-40B4-BE49-F238E27FC236}">
                <a16:creationId xmlns:a16="http://schemas.microsoft.com/office/drawing/2014/main" id="{FF6593B7-E8DF-615F-2228-A46514A5FAE5}"/>
              </a:ext>
            </a:extLst>
          </p:cNvPr>
          <p:cNvSpPr txBox="1">
            <a:spLocks/>
          </p:cNvSpPr>
          <p:nvPr/>
        </p:nvSpPr>
        <p:spPr>
          <a:xfrm>
            <a:off x="12296352" y="5476598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Panorama Y&amp;R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en-US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American marketing and communications company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28" name="Google Shape;368;p25">
            <a:extLst>
              <a:ext uri="{FF2B5EF4-FFF2-40B4-BE49-F238E27FC236}">
                <a16:creationId xmlns:a16="http://schemas.microsoft.com/office/drawing/2014/main" id="{354DD482-DD54-92A2-C27F-BADF6FA844AF}"/>
              </a:ext>
            </a:extLst>
          </p:cNvPr>
          <p:cNvSpPr txBox="1">
            <a:spLocks/>
          </p:cNvSpPr>
          <p:nvPr/>
        </p:nvSpPr>
        <p:spPr>
          <a:xfrm>
            <a:off x="12296352" y="7827911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Wapp</a:t>
            </a: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 Dev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en-US" sz="2000" b="0" dirty="0" err="1">
                <a:latin typeface="Montserrat Medium" panose="00000600000000000000" pitchFamily="2" charset="0"/>
                <a:cs typeface="Montserrat Semi-Bold" panose="020B0604020202020204" charset="0"/>
              </a:rPr>
              <a:t>Agence</a:t>
            </a:r>
            <a:r>
              <a:rPr lang="en-US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 de </a:t>
            </a:r>
            <a:r>
              <a:rPr lang="en-US" sz="2000" b="0" dirty="0" err="1">
                <a:latin typeface="Montserrat Medium" panose="00000600000000000000" pitchFamily="2" charset="0"/>
                <a:cs typeface="Montserrat Semi-Bold" panose="020B0604020202020204" charset="0"/>
              </a:rPr>
              <a:t>Développement</a:t>
            </a:r>
            <a:r>
              <a:rPr lang="en-US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 Web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29" name="Google Shape;368;p25">
            <a:extLst>
              <a:ext uri="{FF2B5EF4-FFF2-40B4-BE49-F238E27FC236}">
                <a16:creationId xmlns:a16="http://schemas.microsoft.com/office/drawing/2014/main" id="{C7C0BA29-F409-2218-1E57-FE636B0ECBF0}"/>
              </a:ext>
            </a:extLst>
          </p:cNvPr>
          <p:cNvSpPr txBox="1">
            <a:spLocks/>
          </p:cNvSpPr>
          <p:nvPr/>
        </p:nvSpPr>
        <p:spPr>
          <a:xfrm>
            <a:off x="12305313" y="9845021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Sciences Po Tunis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Université Privée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30" name="Google Shape;368;p25">
            <a:extLst>
              <a:ext uri="{FF2B5EF4-FFF2-40B4-BE49-F238E27FC236}">
                <a16:creationId xmlns:a16="http://schemas.microsoft.com/office/drawing/2014/main" id="{C3380487-0EEB-4A37-10CA-CFF05016A1C6}"/>
              </a:ext>
            </a:extLst>
          </p:cNvPr>
          <p:cNvSpPr txBox="1">
            <a:spLocks/>
          </p:cNvSpPr>
          <p:nvPr/>
        </p:nvSpPr>
        <p:spPr>
          <a:xfrm>
            <a:off x="3779497" y="12066112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Netcom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Tech. </a:t>
            </a:r>
            <a:r>
              <a:rPr lang="fr-FR" sz="2000" b="0" dirty="0" err="1">
                <a:latin typeface="Montserrat Medium" panose="00000600000000000000" pitchFamily="2" charset="0"/>
                <a:cs typeface="Montserrat Semi-Bold" panose="020B0604020202020204" charset="0"/>
              </a:rPr>
              <a:t>Industry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pic>
        <p:nvPicPr>
          <p:cNvPr id="14" name="Google Shape;374;p25" descr="Aucune description de photo disponible.">
            <a:extLst>
              <a:ext uri="{FF2B5EF4-FFF2-40B4-BE49-F238E27FC236}">
                <a16:creationId xmlns:a16="http://schemas.microsoft.com/office/drawing/2014/main" id="{A11BE578-5604-1FB9-28C4-DBC49CF383A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18">
            <a:alphaModFix/>
          </a:blip>
          <a:srcRect l="1885" r="1885"/>
          <a:stretch/>
        </p:blipFill>
        <p:spPr>
          <a:xfrm>
            <a:off x="9402050" y="11577432"/>
            <a:ext cx="1316825" cy="1368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9E8F21E-5C84-C32E-7DB9-DF55E245943F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C61A8AA3-DE6D-24E6-9690-5A9C9AAB1E68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1798E4E-6314-3179-6A05-9F68000CA61D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396" name="Google Shape;39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63854" y="7963266"/>
            <a:ext cx="7239850" cy="72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145850" y="3590417"/>
            <a:ext cx="2075859" cy="2075859"/>
          </a:xfrm>
          <a:prstGeom prst="rect">
            <a:avLst/>
          </a:prstGeom>
          <a:solidFill>
            <a:srgbClr val="ECECEC"/>
          </a:solidFill>
          <a:ln w="190500" cap="rnd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50000" algn="tl" rotWithShape="0">
              <a:srgbClr val="000000">
                <a:alpha val="40784"/>
              </a:srgbClr>
            </a:outerShdw>
          </a:effectLst>
        </p:spPr>
      </p:pic>
      <p:pic>
        <p:nvPicPr>
          <p:cNvPr id="399" name="Google Shape;399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56575" y="6391186"/>
            <a:ext cx="4412579" cy="867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2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88850" y="8146968"/>
            <a:ext cx="5411203" cy="2030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2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975416" y="3583359"/>
            <a:ext cx="2611752" cy="2075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D2CAFBB4-108B-52A5-38B4-C1E28EDD56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27878" y="8206365"/>
            <a:ext cx="1911801" cy="191180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B70CF86-002C-1FF7-12FC-A75EF698860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866188" y="5954850"/>
            <a:ext cx="4373922" cy="180788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1F2B1E2-D64A-E53C-B8C5-58E38C9FDB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1777" y="10982181"/>
            <a:ext cx="5168691" cy="1202021"/>
          </a:xfrm>
          <a:prstGeom prst="rect">
            <a:avLst/>
          </a:prstGeom>
        </p:spPr>
      </p:pic>
      <p:sp>
        <p:nvSpPr>
          <p:cNvPr id="11" name="Google Shape;368;p25">
            <a:extLst>
              <a:ext uri="{FF2B5EF4-FFF2-40B4-BE49-F238E27FC236}">
                <a16:creationId xmlns:a16="http://schemas.microsoft.com/office/drawing/2014/main" id="{BA856439-0D10-3727-9CBD-4DF362806A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82011" y="1098154"/>
            <a:ext cx="21229840" cy="1368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Tahoma"/>
              <a:buNone/>
            </a:pPr>
            <a:r>
              <a:rPr lang="fr-FR" sz="8000" dirty="0">
                <a:latin typeface="Montserrat ExtraBold" panose="00000900000000000000" pitchFamily="2" charset="0"/>
                <a:cs typeface="Montserrat Semi-Bold" panose="020B0604020202020204" charset="0"/>
              </a:rPr>
              <a:t>PORTFOLIO TN</a:t>
            </a:r>
            <a:endParaRPr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pic>
        <p:nvPicPr>
          <p:cNvPr id="402" name="Google Shape;402;p27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4703205" y="955276"/>
            <a:ext cx="1653907" cy="165390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368;p25">
            <a:extLst>
              <a:ext uri="{FF2B5EF4-FFF2-40B4-BE49-F238E27FC236}">
                <a16:creationId xmlns:a16="http://schemas.microsoft.com/office/drawing/2014/main" id="{40447440-384C-CA75-53D3-64FC4164F487}"/>
              </a:ext>
            </a:extLst>
          </p:cNvPr>
          <p:cNvSpPr txBox="1">
            <a:spLocks/>
          </p:cNvSpPr>
          <p:nvPr/>
        </p:nvSpPr>
        <p:spPr>
          <a:xfrm>
            <a:off x="7528127" y="4320872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Marhaba</a:t>
            </a: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 Mobile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Agence de Tourisme Médical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8" name="Google Shape;368;p25">
            <a:extLst>
              <a:ext uri="{FF2B5EF4-FFF2-40B4-BE49-F238E27FC236}">
                <a16:creationId xmlns:a16="http://schemas.microsoft.com/office/drawing/2014/main" id="{EEAB3B08-D09D-5795-9AAA-114378D6DB8A}"/>
              </a:ext>
            </a:extLst>
          </p:cNvPr>
          <p:cNvSpPr txBox="1">
            <a:spLocks/>
          </p:cNvSpPr>
          <p:nvPr/>
        </p:nvSpPr>
        <p:spPr>
          <a:xfrm>
            <a:off x="7528127" y="6524674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Digiforma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Logiciel de Gestion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0" name="Google Shape;368;p25">
            <a:extLst>
              <a:ext uri="{FF2B5EF4-FFF2-40B4-BE49-F238E27FC236}">
                <a16:creationId xmlns:a16="http://schemas.microsoft.com/office/drawing/2014/main" id="{06EF2421-148D-33EB-C4D6-87854FD58723}"/>
              </a:ext>
            </a:extLst>
          </p:cNvPr>
          <p:cNvSpPr txBox="1">
            <a:spLocks/>
          </p:cNvSpPr>
          <p:nvPr/>
        </p:nvSpPr>
        <p:spPr>
          <a:xfrm>
            <a:off x="7528127" y="9068562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Gestion DATA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Service de Gestion de Données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2" name="Google Shape;368;p25">
            <a:extLst>
              <a:ext uri="{FF2B5EF4-FFF2-40B4-BE49-F238E27FC236}">
                <a16:creationId xmlns:a16="http://schemas.microsoft.com/office/drawing/2014/main" id="{8F6021F1-5CB7-7446-1321-3197194D72E5}"/>
              </a:ext>
            </a:extLst>
          </p:cNvPr>
          <p:cNvSpPr txBox="1">
            <a:spLocks/>
          </p:cNvSpPr>
          <p:nvPr/>
        </p:nvSpPr>
        <p:spPr>
          <a:xfrm>
            <a:off x="7528127" y="11432983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Domaliance</a:t>
            </a: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 Pro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Service aux professionnels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3" name="Google Shape;368;p25">
            <a:extLst>
              <a:ext uri="{FF2B5EF4-FFF2-40B4-BE49-F238E27FC236}">
                <a16:creationId xmlns:a16="http://schemas.microsoft.com/office/drawing/2014/main" id="{98155751-3A64-471B-027A-9537A256D0EC}"/>
              </a:ext>
            </a:extLst>
          </p:cNvPr>
          <p:cNvSpPr txBox="1">
            <a:spLocks/>
          </p:cNvSpPr>
          <p:nvPr/>
        </p:nvSpPr>
        <p:spPr>
          <a:xfrm>
            <a:off x="18521669" y="4170664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Miap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Application pour restaurateurs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4" name="Google Shape;368;p25">
            <a:extLst>
              <a:ext uri="{FF2B5EF4-FFF2-40B4-BE49-F238E27FC236}">
                <a16:creationId xmlns:a16="http://schemas.microsoft.com/office/drawing/2014/main" id="{12EF21B7-87CD-7CE3-83B0-4898444FCA25}"/>
              </a:ext>
            </a:extLst>
          </p:cNvPr>
          <p:cNvSpPr txBox="1">
            <a:spLocks/>
          </p:cNvSpPr>
          <p:nvPr/>
        </p:nvSpPr>
        <p:spPr>
          <a:xfrm>
            <a:off x="18530633" y="6621514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Azaé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Service à la personne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5" name="Google Shape;368;p25">
            <a:extLst>
              <a:ext uri="{FF2B5EF4-FFF2-40B4-BE49-F238E27FC236}">
                <a16:creationId xmlns:a16="http://schemas.microsoft.com/office/drawing/2014/main" id="{C1012B62-23DE-E104-00D3-421E9481345F}"/>
              </a:ext>
            </a:extLst>
          </p:cNvPr>
          <p:cNvSpPr txBox="1">
            <a:spLocks/>
          </p:cNvSpPr>
          <p:nvPr/>
        </p:nvSpPr>
        <p:spPr>
          <a:xfrm>
            <a:off x="18521671" y="9012057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Better</a:t>
            </a: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 &amp; </a:t>
            </a: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Stronger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Agence de Consulting en Marketing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6" name="Google Shape;368;p25">
            <a:extLst>
              <a:ext uri="{FF2B5EF4-FFF2-40B4-BE49-F238E27FC236}">
                <a16:creationId xmlns:a16="http://schemas.microsoft.com/office/drawing/2014/main" id="{67D95AF1-A6DB-FB58-1918-4AB566C185E8}"/>
              </a:ext>
            </a:extLst>
          </p:cNvPr>
          <p:cNvSpPr txBox="1">
            <a:spLocks/>
          </p:cNvSpPr>
          <p:nvPr/>
        </p:nvSpPr>
        <p:spPr>
          <a:xfrm>
            <a:off x="18521670" y="11440171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Assistant Rénovation Energie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Solution Energétique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D80432D5-7288-0E5A-8712-6CF2A1CF5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543" y="9597516"/>
            <a:ext cx="4322379" cy="243133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27AD97E-663B-4EE3-48A1-EFD6950463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6542" y="6159082"/>
            <a:ext cx="4322379" cy="2431338"/>
          </a:xfrm>
          <a:prstGeom prst="rect">
            <a:avLst/>
          </a:prstGeom>
        </p:spPr>
      </p:pic>
      <p:pic>
        <p:nvPicPr>
          <p:cNvPr id="15" name="Image 14" descr="Une image contenant texte, clipart, arts de la table&#10;&#10;Description générée automatiquement">
            <a:extLst>
              <a:ext uri="{FF2B5EF4-FFF2-40B4-BE49-F238E27FC236}">
                <a16:creationId xmlns:a16="http://schemas.microsoft.com/office/drawing/2014/main" id="{FB532AEF-52CC-D11A-0902-663DD4F34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6544" y="3722277"/>
            <a:ext cx="4322379" cy="142971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D660FBDE-576A-BBF1-F845-B4E0D88173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694" y="2996754"/>
            <a:ext cx="4322379" cy="2881586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C08B646E-F8C4-17A4-97C7-195B566BE4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76573" y="5705558"/>
            <a:ext cx="3470620" cy="3470620"/>
          </a:xfrm>
          <a:prstGeom prst="rect">
            <a:avLst/>
          </a:prstGeom>
        </p:spPr>
      </p:pic>
      <p:pic>
        <p:nvPicPr>
          <p:cNvPr id="21" name="Image 20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D684775E-5594-0CB4-5B5D-87A9F59EEA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518715" y="10116824"/>
            <a:ext cx="4586335" cy="1524956"/>
          </a:xfrm>
          <a:prstGeom prst="rect">
            <a:avLst/>
          </a:prstGeom>
        </p:spPr>
      </p:pic>
      <p:sp>
        <p:nvSpPr>
          <p:cNvPr id="25" name="Google Shape;368;p25">
            <a:extLst>
              <a:ext uri="{FF2B5EF4-FFF2-40B4-BE49-F238E27FC236}">
                <a16:creationId xmlns:a16="http://schemas.microsoft.com/office/drawing/2014/main" id="{D436080C-5D75-4B83-71D5-310F79D010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82011" y="1098154"/>
            <a:ext cx="21229840" cy="1368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Tahoma"/>
              <a:buNone/>
            </a:pPr>
            <a:r>
              <a:rPr lang="fr-FR" sz="8000" dirty="0">
                <a:latin typeface="Montserrat ExtraBold" panose="00000900000000000000" pitchFamily="2" charset="0"/>
                <a:cs typeface="Montserrat Semi-Bold" panose="020B0604020202020204" charset="0"/>
              </a:rPr>
              <a:t>PORTFOLIO TN</a:t>
            </a:r>
            <a:endParaRPr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BD6C9AB-08E1-405B-2BBE-54F8290F70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522951" y="567705"/>
            <a:ext cx="2220054" cy="2220054"/>
          </a:xfrm>
          <a:prstGeom prst="rect">
            <a:avLst/>
          </a:prstGeom>
        </p:spPr>
      </p:pic>
      <p:sp>
        <p:nvSpPr>
          <p:cNvPr id="5" name="Google Shape;368;p25">
            <a:extLst>
              <a:ext uri="{FF2B5EF4-FFF2-40B4-BE49-F238E27FC236}">
                <a16:creationId xmlns:a16="http://schemas.microsoft.com/office/drawing/2014/main" id="{CB86E6FB-17C3-C875-5DB9-014A5B56DF0D}"/>
              </a:ext>
            </a:extLst>
          </p:cNvPr>
          <p:cNvSpPr txBox="1">
            <a:spLocks/>
          </p:cNvSpPr>
          <p:nvPr/>
        </p:nvSpPr>
        <p:spPr>
          <a:xfrm>
            <a:off x="7427202" y="4136717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Hairstory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 err="1">
                <a:latin typeface="Montserrat Medium" panose="00000600000000000000" pitchFamily="2" charset="0"/>
                <a:cs typeface="Montserrat Semi-Bold" panose="020B0604020202020204" charset="0"/>
              </a:rPr>
              <a:t>Shampoo</a:t>
            </a: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 Alternative Leader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6" name="Google Shape;368;p25">
            <a:extLst>
              <a:ext uri="{FF2B5EF4-FFF2-40B4-BE49-F238E27FC236}">
                <a16:creationId xmlns:a16="http://schemas.microsoft.com/office/drawing/2014/main" id="{D754533B-2D61-735A-8717-4EC98D3EC98B}"/>
              </a:ext>
            </a:extLst>
          </p:cNvPr>
          <p:cNvSpPr txBox="1">
            <a:spLocks/>
          </p:cNvSpPr>
          <p:nvPr/>
        </p:nvSpPr>
        <p:spPr>
          <a:xfrm>
            <a:off x="7431837" y="7526133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Kappa France &amp; Espagne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Sportswear and </a:t>
            </a:r>
            <a:r>
              <a:rPr lang="fr-FR" sz="2000" b="0" dirty="0" err="1">
                <a:latin typeface="Montserrat Medium" panose="00000600000000000000" pitchFamily="2" charset="0"/>
                <a:cs typeface="Montserrat Semi-Bold" panose="020B0604020202020204" charset="0"/>
              </a:rPr>
              <a:t>Clothing</a:t>
            </a: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 Brand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8" name="Google Shape;368;p25">
            <a:extLst>
              <a:ext uri="{FF2B5EF4-FFF2-40B4-BE49-F238E27FC236}">
                <a16:creationId xmlns:a16="http://schemas.microsoft.com/office/drawing/2014/main" id="{FA7F2FD2-4BA5-57FB-2B56-B50CA0D87401}"/>
              </a:ext>
            </a:extLst>
          </p:cNvPr>
          <p:cNvSpPr txBox="1">
            <a:spLocks/>
          </p:cNvSpPr>
          <p:nvPr/>
        </p:nvSpPr>
        <p:spPr>
          <a:xfrm>
            <a:off x="7427201" y="10662977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Timberland EU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 err="1">
                <a:latin typeface="Montserrat Medium" panose="00000600000000000000" pitchFamily="2" charset="0"/>
                <a:cs typeface="Montserrat Semi-Bold" panose="020B0604020202020204" charset="0"/>
              </a:rPr>
              <a:t>Clothing</a:t>
            </a: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 Brand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0" name="Google Shape;368;p25">
            <a:extLst>
              <a:ext uri="{FF2B5EF4-FFF2-40B4-BE49-F238E27FC236}">
                <a16:creationId xmlns:a16="http://schemas.microsoft.com/office/drawing/2014/main" id="{8E6109A3-851A-D426-2289-017CA89999A9}"/>
              </a:ext>
            </a:extLst>
          </p:cNvPr>
          <p:cNvSpPr txBox="1">
            <a:spLocks/>
          </p:cNvSpPr>
          <p:nvPr/>
        </p:nvSpPr>
        <p:spPr>
          <a:xfrm>
            <a:off x="18123195" y="4239082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Hotelissima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Agence de Tourisme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1" name="Google Shape;368;p25">
            <a:extLst>
              <a:ext uri="{FF2B5EF4-FFF2-40B4-BE49-F238E27FC236}">
                <a16:creationId xmlns:a16="http://schemas.microsoft.com/office/drawing/2014/main" id="{EFFA9D58-50DD-D3DE-610E-F0CA2773D441}"/>
              </a:ext>
            </a:extLst>
          </p:cNvPr>
          <p:cNvSpPr txBox="1">
            <a:spLocks/>
          </p:cNvSpPr>
          <p:nvPr/>
        </p:nvSpPr>
        <p:spPr>
          <a:xfrm>
            <a:off x="18123196" y="7526133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Japan </a:t>
            </a:r>
            <a:r>
              <a:rPr lang="fr-FR" sz="2000" dirty="0" err="1">
                <a:latin typeface="Montserrat ExtraBold" panose="00000900000000000000" pitchFamily="2" charset="0"/>
                <a:cs typeface="Montserrat Semi-Bold" panose="020B0604020202020204" charset="0"/>
              </a:rPr>
              <a:t>Experience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Agence de Tourisme au Japon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  <p:sp>
        <p:nvSpPr>
          <p:cNvPr id="12" name="Google Shape;368;p25">
            <a:extLst>
              <a:ext uri="{FF2B5EF4-FFF2-40B4-BE49-F238E27FC236}">
                <a16:creationId xmlns:a16="http://schemas.microsoft.com/office/drawing/2014/main" id="{5C234F44-87DF-A237-6FDC-CCEDD4DFF08A}"/>
              </a:ext>
            </a:extLst>
          </p:cNvPr>
          <p:cNvSpPr txBox="1">
            <a:spLocks/>
          </p:cNvSpPr>
          <p:nvPr/>
        </p:nvSpPr>
        <p:spPr>
          <a:xfrm>
            <a:off x="18123196" y="10813184"/>
            <a:ext cx="4869729" cy="30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8000"/>
            </a:pPr>
            <a: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  <a:t>PAPREC Recyclage</a:t>
            </a:r>
            <a:br>
              <a:rPr lang="fr-FR" sz="2000" dirty="0">
                <a:latin typeface="Montserrat ExtraBold" panose="00000900000000000000" pitchFamily="2" charset="0"/>
                <a:cs typeface="Montserrat Semi-Bold" panose="020B0604020202020204" charset="0"/>
              </a:rPr>
            </a:br>
            <a:r>
              <a:rPr lang="fr-FR" sz="2000" b="0" dirty="0">
                <a:latin typeface="Montserrat Medium" panose="00000600000000000000" pitchFamily="2" charset="0"/>
                <a:cs typeface="Montserrat Semi-Bold" panose="020B0604020202020204" charset="0"/>
              </a:rPr>
              <a:t>#1 du Recyclage en France</a:t>
            </a:r>
            <a:endParaRPr lang="fr-FR" sz="2000" dirty="0">
              <a:latin typeface="Montserrat ExtraBold" panose="00000900000000000000" pitchFamily="2" charset="0"/>
              <a:cs typeface="Montserrat Semi-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802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49587" y="1715294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409;p28">
            <a:extLst>
              <a:ext uri="{FF2B5EF4-FFF2-40B4-BE49-F238E27FC236}">
                <a16:creationId xmlns:a16="http://schemas.microsoft.com/office/drawing/2014/main" id="{EE4276E4-5281-2F1C-AD68-54A8613AB313}"/>
              </a:ext>
            </a:extLst>
          </p:cNvPr>
          <p:cNvSpPr/>
          <p:nvPr/>
        </p:nvSpPr>
        <p:spPr>
          <a:xfrm>
            <a:off x="4080563" y="11048207"/>
            <a:ext cx="16226047" cy="1908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>
                <a:solidFill>
                  <a:srgbClr val="E0013F"/>
                </a:solidFill>
                <a:latin typeface="Montserrat ExtraBold" panose="00000900000000000000" pitchFamily="2" charset="0"/>
                <a:ea typeface="Calibri"/>
                <a:cs typeface="Calibri"/>
                <a:sym typeface="Calibri"/>
              </a:rPr>
              <a:t>Mail: </a:t>
            </a:r>
            <a:r>
              <a:rPr lang="fr-FR" sz="3200" u="sng" dirty="0">
                <a:solidFill>
                  <a:srgbClr val="FFFFFF"/>
                </a:solidFill>
                <a:latin typeface="Montserrat Medium" panose="00000600000000000000" pitchFamily="2" charset="0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mahmoudbeznaiguia.pro@gmail.com</a:t>
            </a:r>
            <a:endParaRPr lang="fr-FR" sz="3200" u="sng" dirty="0">
              <a:solidFill>
                <a:srgbClr val="FFFFFF"/>
              </a:solidFill>
              <a:latin typeface="Montserrat Medium" panose="00000600000000000000" pitchFamily="2" charset="0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Montserrat ExtraBold" panose="00000900000000000000" pitchFamily="2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>
                <a:solidFill>
                  <a:srgbClr val="E0013F"/>
                </a:solidFill>
                <a:latin typeface="Montserrat ExtraBold" panose="00000900000000000000" pitchFamily="2" charset="0"/>
                <a:ea typeface="Calibri"/>
                <a:cs typeface="Calibri"/>
                <a:sym typeface="Calibri"/>
              </a:rPr>
              <a:t>Téléphone: </a:t>
            </a:r>
            <a:r>
              <a:rPr lang="fr-FR" sz="3200" dirty="0">
                <a:solidFill>
                  <a:schemeClr val="lt1"/>
                </a:solidFill>
                <a:latin typeface="Montserrat Medium" panose="00000600000000000000" pitchFamily="2" charset="0"/>
                <a:ea typeface="Calibri"/>
                <a:cs typeface="Calibri"/>
                <a:sym typeface="Calibri"/>
              </a:rPr>
              <a:t>+216 56 519 870</a:t>
            </a:r>
            <a:br>
              <a:rPr lang="fr-FR" sz="4000" dirty="0">
                <a:solidFill>
                  <a:schemeClr val="lt1"/>
                </a:solidFill>
                <a:latin typeface="Montserrat ExtraBold" panose="00000900000000000000" pitchFamily="2" charset="0"/>
                <a:ea typeface="Calibri"/>
                <a:cs typeface="Calibri"/>
                <a:sym typeface="Calibri"/>
              </a:rPr>
            </a:br>
            <a:r>
              <a:rPr lang="fr-FR" sz="3200" dirty="0">
                <a:solidFill>
                  <a:srgbClr val="E0013F"/>
                </a:solidFill>
                <a:latin typeface="Montserrat ExtraBold" panose="00000900000000000000" pitchFamily="2" charset="0"/>
                <a:ea typeface="Calibri"/>
                <a:cs typeface="Calibri"/>
                <a:sym typeface="Calibri"/>
              </a:rPr>
              <a:t>Adresse: </a:t>
            </a:r>
            <a:r>
              <a:rPr lang="fr-FR" sz="3200" dirty="0">
                <a:solidFill>
                  <a:schemeClr val="lt1"/>
                </a:solidFill>
                <a:latin typeface="Montserrat Medium" panose="00000600000000000000" pitchFamily="2" charset="0"/>
                <a:ea typeface="Calibri"/>
                <a:cs typeface="Calibri"/>
                <a:sym typeface="Calibri"/>
              </a:rPr>
              <a:t>63, Avenue Habib Bourguiba, 1002, Tunis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sz="1100" dirty="0">
              <a:latin typeface="Montserr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793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6354E1AD-DC6D-39E8-A660-397607D23537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7" name="Freeform 3">
              <a:extLst>
                <a:ext uri="{FF2B5EF4-FFF2-40B4-BE49-F238E27FC236}">
                  <a16:creationId xmlns:a16="http://schemas.microsoft.com/office/drawing/2014/main" id="{3608B515-DD24-DD9F-B913-34381331B04E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ABCCE6AA-C1FE-FE3A-DA29-E403BDEE5DA9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DDF99C65-7571-10A4-32A1-4274C9F44D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2373424" y="4860037"/>
            <a:ext cx="9541182" cy="954118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B352418-41E1-F6D9-70DE-0619E22391C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8000"/>
          </a:blip>
          <a:srcRect/>
          <a:stretch/>
        </p:blipFill>
        <p:spPr>
          <a:xfrm>
            <a:off x="13906500" y="2161778"/>
            <a:ext cx="9394031" cy="9394031"/>
          </a:xfrm>
          <a:prstGeom prst="rect">
            <a:avLst/>
          </a:prstGeom>
        </p:spPr>
      </p:pic>
      <p:sp>
        <p:nvSpPr>
          <p:cNvPr id="293" name="Google Shape;293;p17"/>
          <p:cNvSpPr txBox="1">
            <a:spLocks noGrp="1"/>
          </p:cNvSpPr>
          <p:nvPr>
            <p:ph type="title"/>
          </p:nvPr>
        </p:nvSpPr>
        <p:spPr>
          <a:xfrm>
            <a:off x="1086644" y="3666401"/>
            <a:ext cx="9766812" cy="30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Tahoma"/>
              <a:buNone/>
            </a:pPr>
            <a:r>
              <a:rPr lang="fr-FR" dirty="0">
                <a:solidFill>
                  <a:srgbClr val="0B0146"/>
                </a:solidFill>
                <a:latin typeface="Montserrat ExtraBold" panose="00000900000000000000" pitchFamily="2" charset="0"/>
              </a:rPr>
              <a:t>Quelques unes</a:t>
            </a:r>
            <a:br>
              <a:rPr lang="fr-FR" dirty="0">
                <a:solidFill>
                  <a:srgbClr val="0B0146"/>
                </a:solidFill>
                <a:latin typeface="Montserrat ExtraBold" panose="00000900000000000000" pitchFamily="2" charset="0"/>
              </a:rPr>
            </a:br>
            <a:r>
              <a:rPr lang="fr-FR" dirty="0">
                <a:solidFill>
                  <a:srgbClr val="0B0146"/>
                </a:solidFill>
                <a:latin typeface="Montserrat ExtraBold" panose="00000900000000000000" pitchFamily="2" charset="0"/>
              </a:rPr>
              <a:t>de nos Références</a:t>
            </a:r>
            <a:endParaRPr dirty="0">
              <a:solidFill>
                <a:srgbClr val="0B0146"/>
              </a:solidFill>
              <a:latin typeface="Montserr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752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CEE776C-128C-6D40-6AF7-98BFF91EF03D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3623758E-92EA-714B-EA81-6B66AF180E92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33B19F6-7C44-B0D7-75DB-BDAA07761A1D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301" name="Google Shape;301;p18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097441" y="2187514"/>
            <a:ext cx="4006730" cy="3989732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302" name="Google Shape;302;p18" descr="Une image contenant texte, livre&#10;&#10;Description générée automatiquement"/>
          <p:cNvPicPr preferRelativeResize="0">
            <a:picLocks noGrp="1"/>
          </p:cNvPicPr>
          <p:nvPr>
            <p:ph type="pic" idx="5"/>
          </p:nvPr>
        </p:nvPicPr>
        <p:blipFill rotWithShape="1">
          <a:blip r:embed="rId4">
            <a:alphaModFix/>
          </a:blip>
          <a:srcRect t="-258" b="691"/>
          <a:stretch/>
        </p:blipFill>
        <p:spPr>
          <a:xfrm>
            <a:off x="12079788" y="8092170"/>
            <a:ext cx="4007111" cy="3989732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303" name="Google Shape;303;p1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t="-166" b="922"/>
          <a:stretch/>
        </p:blipFill>
        <p:spPr>
          <a:xfrm>
            <a:off x="18074105" y="2202134"/>
            <a:ext cx="4006730" cy="3975112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304" name="Google Shape;304;p18" descr="Une image contenant herbe, football, boule, jouant&#10;&#10;Description générée automatiquement"/>
          <p:cNvPicPr preferRelativeResize="0">
            <a:picLocks noGrp="1"/>
          </p:cNvPicPr>
          <p:nvPr>
            <p:ph type="pic" idx="3"/>
          </p:nvPr>
        </p:nvPicPr>
        <p:blipFill rotWithShape="1">
          <a:blip r:embed="rId6">
            <a:alphaModFix/>
          </a:blip>
          <a:srcRect l="-88" t="364" r="88" b="403"/>
          <a:stretch/>
        </p:blipFill>
        <p:spPr>
          <a:xfrm>
            <a:off x="18074627" y="8106791"/>
            <a:ext cx="4005999" cy="3975111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305" name="Google Shape;305;p18" descr="Aucune description de photo disponible.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729306" y="5091660"/>
            <a:ext cx="6413161" cy="6413161"/>
          </a:xfrm>
          <a:prstGeom prst="rect">
            <a:avLst/>
          </a:prstGeom>
          <a:solidFill>
            <a:srgbClr val="ECECEC"/>
          </a:solidFill>
          <a:ln w="1905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0000" algn="tl" rotWithShape="0">
              <a:srgbClr val="000000">
                <a:alpha val="40784"/>
              </a:srgbClr>
            </a:outerShdw>
          </a:effectLst>
        </p:spPr>
      </p:pic>
      <p:sp>
        <p:nvSpPr>
          <p:cNvPr id="306" name="Google Shape;306;p18"/>
          <p:cNvSpPr txBox="1">
            <a:spLocks noGrp="1"/>
          </p:cNvSpPr>
          <p:nvPr>
            <p:ph type="title"/>
          </p:nvPr>
        </p:nvSpPr>
        <p:spPr>
          <a:xfrm>
            <a:off x="1090914" y="1096106"/>
            <a:ext cx="10297143" cy="273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Tahoma"/>
              <a:buNone/>
            </a:pPr>
            <a:r>
              <a:rPr lang="fr-FR" dirty="0">
                <a:solidFill>
                  <a:srgbClr val="0B0146"/>
                </a:solidFill>
                <a:latin typeface="Montserrat ExtraBold" panose="00000900000000000000" pitchFamily="2" charset="0"/>
              </a:rPr>
              <a:t>Community</a:t>
            </a:r>
            <a:br>
              <a:rPr lang="fr-FR" dirty="0">
                <a:solidFill>
                  <a:srgbClr val="0B0146"/>
                </a:solidFill>
                <a:latin typeface="Montserrat ExtraBold" panose="00000900000000000000" pitchFamily="2" charset="0"/>
              </a:rPr>
            </a:br>
            <a:r>
              <a:rPr lang="fr-FR" dirty="0">
                <a:solidFill>
                  <a:srgbClr val="0B0146"/>
                </a:solidFill>
                <a:latin typeface="Montserrat ExtraBold" panose="00000900000000000000" pitchFamily="2" charset="0"/>
              </a:rPr>
              <a:t>Management</a:t>
            </a:r>
            <a:endParaRPr dirty="0">
              <a:solidFill>
                <a:srgbClr val="0B0146"/>
              </a:solidFill>
              <a:latin typeface="Montserrat ExtraBold" panose="000009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8702EC8-59BB-19EC-EB56-BA632EEE874E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05C075E-0340-8D48-CFA5-010101DD60DB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82857A0-B7ED-738A-0785-91501EDDA41F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311" name="Google Shape;311;p19" descr="Une image contenant personne, table, intérieur, homme&#10;&#10;Description générée automatiquement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85" t="1168" r="84" b="35306"/>
          <a:stretch/>
        </p:blipFill>
        <p:spPr>
          <a:xfrm>
            <a:off x="8164790" y="5391024"/>
            <a:ext cx="15527215" cy="7874841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pic>
      <p:sp>
        <p:nvSpPr>
          <p:cNvPr id="312" name="Google Shape;312;p19"/>
          <p:cNvSpPr txBox="1">
            <a:spLocks noGrp="1"/>
          </p:cNvSpPr>
          <p:nvPr>
            <p:ph type="body" idx="1"/>
          </p:nvPr>
        </p:nvSpPr>
        <p:spPr>
          <a:xfrm>
            <a:off x="1040363" y="3357241"/>
            <a:ext cx="19367618" cy="424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latin typeface="Montserrat Medium" panose="00000600000000000000" pitchFamily="2" charset="0"/>
              </a:rPr>
              <a:t>Formation au métier de Community Manager en usant de la méthodologie </a:t>
            </a:r>
            <a:r>
              <a:rPr lang="fr-FR" dirty="0" err="1">
                <a:latin typeface="Montserrat Medium" panose="00000600000000000000" pitchFamily="2" charset="0"/>
              </a:rPr>
              <a:t>EcPaRe</a:t>
            </a:r>
            <a:r>
              <a:rPr lang="fr-FR" dirty="0">
                <a:latin typeface="Montserrat Medium" panose="00000600000000000000" pitchFamily="2" charset="0"/>
              </a:rPr>
              <a:t> (Ecouter, Parler, </a:t>
            </a:r>
            <a:r>
              <a:rPr lang="fr-FR" dirty="0" err="1">
                <a:latin typeface="Montserrat Medium" panose="00000600000000000000" pitchFamily="2" charset="0"/>
              </a:rPr>
              <a:t>Repondre</a:t>
            </a:r>
            <a:r>
              <a:rPr lang="fr-FR" dirty="0">
                <a:latin typeface="Montserrat Medium" panose="00000600000000000000" pitchFamily="2" charset="0"/>
              </a:rPr>
              <a:t>).</a:t>
            </a: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dirty="0">
              <a:latin typeface="Montserrat Medium" panose="00000600000000000000" pitchFamily="2" charset="0"/>
            </a:endParaRPr>
          </a:p>
        </p:txBody>
      </p:sp>
      <p:pic>
        <p:nvPicPr>
          <p:cNvPr id="313" name="Google Shape;313;p19" descr="Résultat de recherche d'images pour &quot;wapp dev&quot;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98637" y="8120184"/>
            <a:ext cx="5549047" cy="241652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5FCFD99-A2BE-3684-988E-2486CB128BA8}"/>
              </a:ext>
            </a:extLst>
          </p:cNvPr>
          <p:cNvSpPr txBox="1"/>
          <p:nvPr/>
        </p:nvSpPr>
        <p:spPr>
          <a:xfrm>
            <a:off x="1040363" y="1770357"/>
            <a:ext cx="22651641" cy="993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</a:pPr>
            <a:r>
              <a:rPr lang="fr-FR" sz="4400" b="1" dirty="0">
                <a:solidFill>
                  <a:srgbClr val="0B0146"/>
                </a:solidFill>
                <a:latin typeface="Montserrat ExtraBold" panose="00000900000000000000" pitchFamily="2" charset="0"/>
              </a:rPr>
              <a:t>Formation en Community Management</a:t>
            </a:r>
            <a:endParaRPr lang="fr-FR" sz="4400" dirty="0">
              <a:solidFill>
                <a:srgbClr val="0B0146"/>
              </a:solidFill>
              <a:latin typeface="Montserrat ExtraBold" panose="00000900000000000000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3D92B19-B267-1D41-C21E-D400C6E7C933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95E5643-9D37-2EDA-14FB-1DACC063C51F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7D76087-AA41-F9D9-05AB-5F4FABB019EE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319" name="Google Shape;319;p20" descr="Aucune description de photo disponible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56187" y="6858794"/>
            <a:ext cx="6555174" cy="655518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0"/>
          <p:cNvSpPr txBox="1">
            <a:spLocks noGrp="1"/>
          </p:cNvSpPr>
          <p:nvPr>
            <p:ph type="body" idx="1"/>
          </p:nvPr>
        </p:nvSpPr>
        <p:spPr>
          <a:xfrm>
            <a:off x="14078162" y="1854553"/>
            <a:ext cx="9111223" cy="3650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</a:pPr>
            <a:r>
              <a:rPr lang="fr-FR" sz="4400" b="1" dirty="0">
                <a:solidFill>
                  <a:srgbClr val="0B0146"/>
                </a:solidFill>
                <a:latin typeface="Montserrat ExtraBold" panose="00000900000000000000" pitchFamily="2" charset="0"/>
              </a:rPr>
              <a:t>Community Management</a:t>
            </a:r>
            <a:endParaRPr sz="3200" dirty="0">
              <a:solidFill>
                <a:srgbClr val="0B0146"/>
              </a:solidFill>
              <a:latin typeface="Montserrat ExtraBold" panose="000009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2064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latin typeface="Montserrat Medium" panose="00000600000000000000" pitchFamily="2" charset="0"/>
              </a:rPr>
              <a:t>Responsable du Step 0 et 1 du process d’inscription.</a:t>
            </a:r>
            <a:br>
              <a:rPr lang="fr-FR" dirty="0">
                <a:latin typeface="Montserrat Medium" panose="00000600000000000000" pitchFamily="2" charset="0"/>
              </a:rPr>
            </a:br>
            <a:r>
              <a:rPr lang="fr-FR" dirty="0">
                <a:latin typeface="Montserrat Medium" panose="00000600000000000000" pitchFamily="2" charset="0"/>
              </a:rPr>
              <a:t>Monitoring des résultats du sponsoring.</a:t>
            </a:r>
            <a:br>
              <a:rPr lang="fr-FR" dirty="0">
                <a:latin typeface="Montserrat Medium" panose="00000600000000000000" pitchFamily="2" charset="0"/>
              </a:rPr>
            </a:br>
            <a:r>
              <a:rPr lang="fr-FR" dirty="0">
                <a:latin typeface="Montserrat Medium" panose="00000600000000000000" pitchFamily="2" charset="0"/>
              </a:rPr>
              <a:t>Rédaction des publications.</a:t>
            </a: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2064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dirty="0">
              <a:latin typeface="Montserrat Medium" panose="00000600000000000000" pitchFamily="2" charset="0"/>
            </a:endParaRPr>
          </a:p>
        </p:txBody>
      </p:sp>
      <p:pic>
        <p:nvPicPr>
          <p:cNvPr id="321" name="Google Shape;321;p2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18599" r="52655"/>
          <a:stretch/>
        </p:blipFill>
        <p:spPr>
          <a:xfrm>
            <a:off x="6897373" y="150582"/>
            <a:ext cx="5698330" cy="1037188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pic>
      <p:pic>
        <p:nvPicPr>
          <p:cNvPr id="322" name="Google Shape;322;p20" descr="Une image contenant signe, personne, homme&#10;&#10;Description générée automatiquement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l="43730" t="246" r="1433" b="454"/>
          <a:stretch/>
        </p:blipFill>
        <p:spPr>
          <a:xfrm>
            <a:off x="828270" y="150582"/>
            <a:ext cx="5688632" cy="10299148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64373B4-E6E7-62EC-D395-0FF7893A5969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80D3493-00C9-2EA9-837B-D73A1C96B4B9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2CA7320-7C89-2064-D15D-F3BB1ED3B6A8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28" name="Google Shape;328;p21"/>
          <p:cNvSpPr txBox="1">
            <a:spLocks noGrp="1"/>
          </p:cNvSpPr>
          <p:nvPr>
            <p:ph type="body" idx="1"/>
          </p:nvPr>
        </p:nvSpPr>
        <p:spPr>
          <a:xfrm>
            <a:off x="8307195" y="8586985"/>
            <a:ext cx="15698444" cy="424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fr-FR" sz="4400" b="1" dirty="0">
                <a:solidFill>
                  <a:srgbClr val="0B0146"/>
                </a:solidFill>
                <a:latin typeface="Montserrat ExtraBold" panose="00000900000000000000" pitchFamily="2" charset="0"/>
              </a:rPr>
              <a:t>Community Management, Conseils et Formation:</a:t>
            </a:r>
            <a:endParaRPr sz="4400" dirty="0">
              <a:solidFill>
                <a:srgbClr val="0B0146"/>
              </a:solidFill>
              <a:latin typeface="Montserrat ExtraBold" panose="000009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 err="1">
                <a:latin typeface="Montserrat Medium" panose="00000600000000000000" pitchFamily="2" charset="0"/>
              </a:rPr>
              <a:t>Redaction</a:t>
            </a:r>
            <a:r>
              <a:rPr lang="fr-FR" dirty="0">
                <a:latin typeface="Montserrat Medium" panose="00000600000000000000" pitchFamily="2" charset="0"/>
              </a:rPr>
              <a:t> des publications.</a:t>
            </a: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latin typeface="Montserrat Medium" panose="00000600000000000000" pitchFamily="2" charset="0"/>
              </a:rPr>
              <a:t>Création Graphique.</a:t>
            </a: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fr-FR" dirty="0">
                <a:latin typeface="Montserrat Medium" panose="00000600000000000000" pitchFamily="2" charset="0"/>
              </a:rPr>
              <a:t>Recommandation Media.</a:t>
            </a:r>
            <a:br>
              <a:rPr lang="fr-FR" dirty="0">
                <a:latin typeface="Montserrat Medium" panose="00000600000000000000" pitchFamily="2" charset="0"/>
              </a:rPr>
            </a:br>
            <a:r>
              <a:rPr lang="fr-FR" dirty="0">
                <a:latin typeface="Montserrat Medium" panose="00000600000000000000" pitchFamily="2" charset="0"/>
              </a:rPr>
              <a:t>Monitoring de l’</a:t>
            </a:r>
            <a:r>
              <a:rPr lang="fr-FR" dirty="0" err="1">
                <a:latin typeface="Montserrat Medium" panose="00000600000000000000" pitchFamily="2" charset="0"/>
              </a:rPr>
              <a:t>execution</a:t>
            </a:r>
            <a:r>
              <a:rPr lang="fr-FR" dirty="0">
                <a:latin typeface="Montserrat Medium" panose="00000600000000000000" pitchFamily="2" charset="0"/>
              </a:rPr>
              <a:t> et des résultats.</a:t>
            </a: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fr-FR" dirty="0">
                <a:latin typeface="Montserrat Medium" panose="00000600000000000000" pitchFamily="2" charset="0"/>
              </a:rPr>
              <a:t>Formation au métier de modération et d’</a:t>
            </a:r>
            <a:r>
              <a:rPr lang="fr-FR" dirty="0" err="1">
                <a:latin typeface="Montserrat Medium" panose="00000600000000000000" pitchFamily="2" charset="0"/>
              </a:rPr>
              <a:t>execution</a:t>
            </a:r>
            <a:r>
              <a:rPr lang="fr-FR" dirty="0">
                <a:latin typeface="Montserrat Medium" panose="00000600000000000000" pitchFamily="2" charset="0"/>
              </a:rPr>
              <a:t> des actions de media </a:t>
            </a:r>
            <a:r>
              <a:rPr lang="fr-FR" dirty="0" err="1">
                <a:latin typeface="Montserrat Medium" panose="00000600000000000000" pitchFamily="2" charset="0"/>
              </a:rPr>
              <a:t>buy</a:t>
            </a:r>
            <a:r>
              <a:rPr lang="fr-FR" dirty="0">
                <a:latin typeface="Montserrat Medium" panose="00000600000000000000" pitchFamily="2" charset="0"/>
              </a:rPr>
              <a:t>.</a:t>
            </a: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dirty="0">
              <a:latin typeface="Montserrat Medium" panose="00000600000000000000" pitchFamily="2" charset="0"/>
            </a:endParaRPr>
          </a:p>
        </p:txBody>
      </p:sp>
      <p:pic>
        <p:nvPicPr>
          <p:cNvPr id="329" name="Google Shape;329;p21" descr="Une image contenant nature&#10;&#10;Description générée automatiquement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1988" b="17"/>
          <a:stretch/>
        </p:blipFill>
        <p:spPr>
          <a:xfrm>
            <a:off x="167951" y="0"/>
            <a:ext cx="24081062" cy="7893937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pic>
      <p:pic>
        <p:nvPicPr>
          <p:cNvPr id="330" name="Google Shape;33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44515" y="9280182"/>
            <a:ext cx="3599695" cy="2862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2">
            <a:extLst>
              <a:ext uri="{FF2B5EF4-FFF2-40B4-BE49-F238E27FC236}">
                <a16:creationId xmlns:a16="http://schemas.microsoft.com/office/drawing/2014/main" id="{480A61A3-7179-64FC-D9FB-3ACD94BC2E6C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13" name="Freeform 3">
              <a:extLst>
                <a:ext uri="{FF2B5EF4-FFF2-40B4-BE49-F238E27FC236}">
                  <a16:creationId xmlns:a16="http://schemas.microsoft.com/office/drawing/2014/main" id="{42D64E89-D57D-4519-8AF3-2FF371EF1745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08268939-47BC-AE81-1D46-8CDED87D9CD1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5" name="Google Shape;336;p22" descr="Résultat de recherche d'images pour &quot;logo plan B&quot;">
            <a:extLst>
              <a:ext uri="{FF2B5EF4-FFF2-40B4-BE49-F238E27FC236}">
                <a16:creationId xmlns:a16="http://schemas.microsoft.com/office/drawing/2014/main" id="{770ABC69-D7B6-7347-93EB-36E00643F71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40460" y="11282493"/>
            <a:ext cx="7140451" cy="1934179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Title 1">
            <a:extLst>
              <a:ext uri="{FF2B5EF4-FFF2-40B4-BE49-F238E27FC236}">
                <a16:creationId xmlns:a16="http://schemas.microsoft.com/office/drawing/2014/main" id="{C7980FC1-3878-732C-D8D2-54850D0AB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460" y="1674218"/>
            <a:ext cx="8497581" cy="2736850"/>
          </a:xfrm>
        </p:spPr>
        <p:txBody>
          <a:bodyPr/>
          <a:lstStyle/>
          <a:p>
            <a:r>
              <a:rPr lang="fr-FR" b="1" dirty="0">
                <a:solidFill>
                  <a:srgbClr val="0B0146"/>
                </a:solidFill>
                <a:latin typeface="Montserrat ExtraBold" panose="00000900000000000000" pitchFamily="2" charset="0"/>
              </a:rPr>
              <a:t>Création de Contenu Graphique:</a:t>
            </a:r>
            <a:br>
              <a:rPr lang="fr-FR" b="1" dirty="0">
                <a:solidFill>
                  <a:srgbClr val="0B0146"/>
                </a:solidFill>
                <a:latin typeface="Montserrat ExtraBold" panose="00000900000000000000" pitchFamily="2" charset="0"/>
              </a:rPr>
            </a:br>
            <a:endParaRPr lang="en-US" dirty="0">
              <a:solidFill>
                <a:srgbClr val="0B0146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339" name="Google Shape;339;p22"/>
          <p:cNvSpPr txBox="1">
            <a:spLocks noGrp="1"/>
          </p:cNvSpPr>
          <p:nvPr>
            <p:ph type="body" idx="1"/>
          </p:nvPr>
        </p:nvSpPr>
        <p:spPr>
          <a:xfrm>
            <a:off x="2281528" y="6260930"/>
            <a:ext cx="4928164" cy="3797469"/>
          </a:xfr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1C1517"/>
                </a:solidFill>
                <a:latin typeface="Montserrat Medium" panose="00000600000000000000" pitchFamily="2" charset="0"/>
              </a:rPr>
              <a:t>Brand Book</a:t>
            </a: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lang="fr-FR" dirty="0">
              <a:solidFill>
                <a:srgbClr val="1C1517"/>
              </a:solidFill>
              <a:latin typeface="Montserrat Medium" panose="00000600000000000000" pitchFamily="2" charset="0"/>
            </a:endParaRP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1C1517"/>
                </a:solidFill>
                <a:latin typeface="Montserrat Medium" panose="00000600000000000000" pitchFamily="2" charset="0"/>
              </a:rPr>
              <a:t>Affichage Urbain</a:t>
            </a: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lang="fr-FR" dirty="0">
              <a:solidFill>
                <a:srgbClr val="1C1517"/>
              </a:solidFill>
              <a:latin typeface="Montserrat Medium" panose="00000600000000000000" pitchFamily="2" charset="0"/>
            </a:endParaRP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1C1517"/>
                </a:solidFill>
                <a:latin typeface="Montserrat Medium" panose="00000600000000000000" pitchFamily="2" charset="0"/>
              </a:rPr>
              <a:t>Menus </a:t>
            </a: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lang="fr-FR" dirty="0">
              <a:solidFill>
                <a:srgbClr val="1C1517"/>
              </a:solidFill>
              <a:latin typeface="Montserrat Medium" panose="00000600000000000000" pitchFamily="2" charset="0"/>
            </a:endParaRP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1C1517"/>
                </a:solidFill>
                <a:latin typeface="Montserrat Medium" panose="00000600000000000000" pitchFamily="2" charset="0"/>
              </a:rPr>
              <a:t>Contenu Social Media</a:t>
            </a:r>
          </a:p>
        </p:txBody>
      </p:sp>
      <p:pic>
        <p:nvPicPr>
          <p:cNvPr id="11" name="Google Shape;338;p22" descr="Une image contenant livre, texte&#10;&#10;Description générée automatiquement">
            <a:extLst>
              <a:ext uri="{FF2B5EF4-FFF2-40B4-BE49-F238E27FC236}">
                <a16:creationId xmlns:a16="http://schemas.microsoft.com/office/drawing/2014/main" id="{7EB0F927-34FF-FF5C-0714-D27C6326BE0B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7991" r="8058" b="11452"/>
          <a:stretch/>
        </p:blipFill>
        <p:spPr>
          <a:xfrm>
            <a:off x="18194693" y="1670757"/>
            <a:ext cx="4795935" cy="5058594"/>
          </a:xfrm>
          <a:prstGeom prst="rect">
            <a:avLst/>
          </a:prstGeom>
          <a:noFill/>
          <a:ln>
            <a:noFill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Image 7" descr="Une image contenant texte, sandwich, nourriture, casse-croûte&#10;&#10;Description générée automatiquement">
            <a:extLst>
              <a:ext uri="{FF2B5EF4-FFF2-40B4-BE49-F238E27FC236}">
                <a16:creationId xmlns:a16="http://schemas.microsoft.com/office/drawing/2014/main" id="{0C95E08A-692A-884F-9311-467F005428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22" r="3369"/>
          <a:stretch/>
        </p:blipFill>
        <p:spPr>
          <a:xfrm>
            <a:off x="18194693" y="6984047"/>
            <a:ext cx="4795935" cy="5058594"/>
          </a:xfrm>
          <a:prstGeom prst="rect">
            <a:avLst/>
          </a:prstGeom>
          <a:noFill/>
          <a:ln>
            <a:noFill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0" name="Google Shape;337;p22" descr="Une image contenant alimentation, table, intérieur, assiette&#10;&#10;Description générée automatiquement">
            <a:extLst>
              <a:ext uri="{FF2B5EF4-FFF2-40B4-BE49-F238E27FC236}">
                <a16:creationId xmlns:a16="http://schemas.microsoft.com/office/drawing/2014/main" id="{8A8B04AF-1E46-1D71-F89B-2230936D51ED}"/>
              </a:ext>
            </a:extLst>
          </p:cNvPr>
          <p:cNvPicPr preferRelativeResize="0">
            <a:picLocks noGrp="1"/>
          </p:cNvPicPr>
          <p:nvPr>
            <p:ph type="pic" idx="4"/>
          </p:nvPr>
        </p:nvPicPr>
        <p:blipFill rotWithShape="1">
          <a:blip r:embed="rId6"/>
          <a:srcRect l="32538" t="-1217" r="2282" b="1219"/>
          <a:stretch/>
        </p:blipFill>
        <p:spPr>
          <a:xfrm>
            <a:off x="12678471" y="1670757"/>
            <a:ext cx="4795936" cy="5058594"/>
          </a:xfrm>
          <a:prstGeom prst="rect">
            <a:avLst/>
          </a:prstGeom>
          <a:noFill/>
          <a:ln w="127000" cap="sq">
            <a:noFill/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7" name="Espace réservé pour une image  16" descr="Une image contenant texte&#10;&#10;Description générée automatiquement">
            <a:extLst>
              <a:ext uri="{FF2B5EF4-FFF2-40B4-BE49-F238E27FC236}">
                <a16:creationId xmlns:a16="http://schemas.microsoft.com/office/drawing/2014/main" id="{975A5626-3D2F-78E5-C1CD-3376B0E6279B}"/>
              </a:ext>
            </a:extLst>
          </p:cNvPr>
          <p:cNvPicPr>
            <a:picLocks noGrp="1" noChangeAspect="1"/>
          </p:cNvPicPr>
          <p:nvPr>
            <p:ph type="pic" idx="5"/>
          </p:nvPr>
        </p:nvPicPr>
        <p:blipFill rotWithShape="1">
          <a:blip r:embed="rId7"/>
          <a:srcRect l="8029" t="5954" r="8029" b="5494"/>
          <a:stretch/>
        </p:blipFill>
        <p:spPr>
          <a:xfrm>
            <a:off x="12678470" y="6983413"/>
            <a:ext cx="4795935" cy="5059362"/>
          </a:xfrm>
        </p:spPr>
      </p:pic>
    </p:spTree>
    <p:extLst>
      <p:ext uri="{BB962C8B-B14F-4D97-AF65-F5344CB8AC3E}">
        <p14:creationId xmlns:p14="http://schemas.microsoft.com/office/powerpoint/2010/main" val="293812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262DE2E-3963-C202-238C-0E9604AB49F5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77FD42D-6DB7-0A1A-D8C5-D2E056552B36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4CCC189-26FF-03D2-AA23-654AFD68DA1E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47" name="Google Shape;347;p23"/>
          <p:cNvSpPr txBox="1">
            <a:spLocks noGrp="1"/>
          </p:cNvSpPr>
          <p:nvPr>
            <p:ph type="body" idx="1"/>
          </p:nvPr>
        </p:nvSpPr>
        <p:spPr>
          <a:xfrm>
            <a:off x="11480888" y="7791086"/>
            <a:ext cx="10464275" cy="417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</a:pPr>
            <a:r>
              <a:rPr lang="fr-FR" sz="5400" b="1" dirty="0">
                <a:solidFill>
                  <a:srgbClr val="0B0146"/>
                </a:solidFill>
                <a:latin typeface="Montserrat ExtraBold" panose="00000900000000000000" pitchFamily="2" charset="0"/>
              </a:rPr>
              <a:t>Community Management FB &amp; IG </a:t>
            </a:r>
            <a:endParaRPr sz="4000" dirty="0">
              <a:solidFill>
                <a:srgbClr val="0B0146"/>
              </a:solidFill>
              <a:latin typeface="Montserrat ExtraBold" panose="000009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latin typeface="Montserrat Medium" panose="00000600000000000000" pitchFamily="2" charset="0"/>
              </a:rPr>
              <a:t>Rédaction des publications.</a:t>
            </a:r>
            <a:br>
              <a:rPr lang="fr-FR" dirty="0">
                <a:latin typeface="Montserrat Medium" panose="00000600000000000000" pitchFamily="2" charset="0"/>
              </a:rPr>
            </a:b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Modération et Animation de Communauté</a:t>
            </a:r>
            <a:r>
              <a:rPr lang="fr-FR" dirty="0">
                <a:latin typeface="Montserrat Medium" panose="00000600000000000000" pitchFamily="2" charset="0"/>
              </a:rPr>
              <a:t>.</a:t>
            </a:r>
            <a:br>
              <a:rPr lang="fr-FR" dirty="0">
                <a:latin typeface="Montserrat Medium" panose="00000600000000000000" pitchFamily="2" charset="0"/>
              </a:rPr>
            </a:br>
            <a:r>
              <a:rPr lang="fr-FR" dirty="0">
                <a:latin typeface="Montserrat Medium" panose="00000600000000000000" pitchFamily="2" charset="0"/>
              </a:rPr>
              <a:t>Sponsoring et Monitoring.</a:t>
            </a:r>
            <a:endParaRPr dirty="0">
              <a:latin typeface="Montserrat Medium" panose="000006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endParaRPr dirty="0">
              <a:latin typeface="Montserrat Medium" panose="00000600000000000000" pitchFamily="2" charset="0"/>
            </a:endParaRPr>
          </a:p>
        </p:txBody>
      </p:sp>
      <p:pic>
        <p:nvPicPr>
          <p:cNvPr id="348" name="Google Shape;348;p23" descr="Une image contenant personne, assis, femme, fille&#10;&#10;Description générée automatiquement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2598" b="47912"/>
          <a:stretch/>
        </p:blipFill>
        <p:spPr>
          <a:xfrm>
            <a:off x="11480889" y="1561268"/>
            <a:ext cx="10464275" cy="5179284"/>
          </a:xfrm>
          <a:prstGeom prst="rect">
            <a:avLst/>
          </a:prstGeom>
          <a:solidFill>
            <a:srgbClr val="000000"/>
          </a:solidFill>
          <a:ln w="444500" cap="sq" cmpd="sng">
            <a:noFill/>
            <a:prstDash val="solid"/>
            <a:miter lim="800000"/>
            <a:headEnd type="none" w="sm" len="sm"/>
            <a:tailEnd type="none" w="sm" len="sm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349" name="Google Shape;349;p23" descr="Une image contenant table, alimentation, assiette, assis&#10;&#10;Description générée automatiquement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170" b="26293"/>
          <a:stretch/>
        </p:blipFill>
        <p:spPr>
          <a:xfrm>
            <a:off x="1763709" y="7791086"/>
            <a:ext cx="7416117" cy="5485123"/>
          </a:xfrm>
          <a:prstGeom prst="rect">
            <a:avLst/>
          </a:prstGeom>
          <a:solidFill>
            <a:srgbClr val="000000"/>
          </a:solidFill>
          <a:ln w="444500" cap="sq" cmpd="sng">
            <a:noFill/>
            <a:prstDash val="solid"/>
            <a:miter lim="800000"/>
            <a:headEnd type="none" w="sm" len="sm"/>
            <a:tailEnd type="none" w="sm" len="sm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350" name="Google Shape;350;p23" descr="Lâimage contient peut-ÃªtreÂ : 1 personn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54565" y="1633709"/>
            <a:ext cx="5034403" cy="5034403"/>
          </a:xfrm>
          <a:prstGeom prst="rect">
            <a:avLst/>
          </a:prstGeom>
          <a:solidFill>
            <a:srgbClr val="ECECEC"/>
          </a:solidFill>
          <a:ln w="190500" cap="rnd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50000" algn="tl" rotWithShape="0">
              <a:srgbClr val="000000">
                <a:alpha val="40784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4E72EB4-0D8B-1F37-4C6A-0B45A60848EA}"/>
              </a:ext>
            </a:extLst>
          </p:cNvPr>
          <p:cNvGrpSpPr/>
          <p:nvPr/>
        </p:nvGrpSpPr>
        <p:grpSpPr>
          <a:xfrm>
            <a:off x="381530" y="307774"/>
            <a:ext cx="23624110" cy="12527534"/>
            <a:chOff x="0" y="-38100"/>
            <a:chExt cx="4660181" cy="247122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A72AA61-D93B-39D7-812C-FB6B4483F8E6}"/>
                </a:ext>
              </a:extLst>
            </p:cNvPr>
            <p:cNvSpPr/>
            <p:nvPr/>
          </p:nvSpPr>
          <p:spPr>
            <a:xfrm>
              <a:off x="0" y="0"/>
              <a:ext cx="4660181" cy="2433128"/>
            </a:xfrm>
            <a:custGeom>
              <a:avLst/>
              <a:gdLst/>
              <a:ahLst/>
              <a:cxnLst/>
              <a:rect l="l" t="t" r="r" b="b"/>
              <a:pathLst>
                <a:path w="4660181" h="2433128">
                  <a:moveTo>
                    <a:pt x="13110" y="0"/>
                  </a:moveTo>
                  <a:lnTo>
                    <a:pt x="4647071" y="0"/>
                  </a:lnTo>
                  <a:cubicBezTo>
                    <a:pt x="4654312" y="0"/>
                    <a:pt x="4660181" y="5870"/>
                    <a:pt x="4660181" y="13110"/>
                  </a:cubicBezTo>
                  <a:lnTo>
                    <a:pt x="4660181" y="2420018"/>
                  </a:lnTo>
                  <a:cubicBezTo>
                    <a:pt x="4660181" y="2427259"/>
                    <a:pt x="4654312" y="2433128"/>
                    <a:pt x="4647071" y="2433128"/>
                  </a:cubicBezTo>
                  <a:lnTo>
                    <a:pt x="13110" y="2433128"/>
                  </a:lnTo>
                  <a:cubicBezTo>
                    <a:pt x="9633" y="2433128"/>
                    <a:pt x="6298" y="2431747"/>
                    <a:pt x="3840" y="2429289"/>
                  </a:cubicBezTo>
                  <a:cubicBezTo>
                    <a:pt x="1381" y="2426830"/>
                    <a:pt x="0" y="2423495"/>
                    <a:pt x="0" y="2420018"/>
                  </a:cubicBezTo>
                  <a:lnTo>
                    <a:pt x="0" y="13110"/>
                  </a:lnTo>
                  <a:cubicBezTo>
                    <a:pt x="0" y="5870"/>
                    <a:pt x="5870" y="0"/>
                    <a:pt x="13110" y="0"/>
                  </a:cubicBez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57EBA93-DF5C-5793-9F37-1CD55FCB7781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67741" tIns="67741" rIns="67741" bIns="67741" rtlCol="0" anchor="ctr"/>
            <a:lstStyle/>
            <a:p>
              <a:pPr algn="ctr" defTabSz="1219352">
                <a:lnSpc>
                  <a:spcPts val="2426"/>
                </a:lnSpc>
                <a:buClrTx/>
              </a:pPr>
              <a:endParaRPr sz="24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56" name="Google Shape;356;p24"/>
          <p:cNvSpPr txBox="1">
            <a:spLocks noGrp="1"/>
          </p:cNvSpPr>
          <p:nvPr>
            <p:ph type="body" idx="1"/>
          </p:nvPr>
        </p:nvSpPr>
        <p:spPr>
          <a:xfrm>
            <a:off x="1139604" y="2889584"/>
            <a:ext cx="14498502" cy="227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Rédaction, planification et création graphique des publications du réseau social FB.</a:t>
            </a:r>
            <a:endParaRPr dirty="0">
              <a:solidFill>
                <a:srgbClr val="242529"/>
              </a:solidFill>
              <a:latin typeface="Montserrat Medium" panose="00000600000000000000" pitchFamily="2" charset="0"/>
            </a:endParaRP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Recommandations stratégique sur les plans de communications (élaboration et/ou correction)</a:t>
            </a:r>
            <a:endParaRPr dirty="0">
              <a:solidFill>
                <a:srgbClr val="242529"/>
              </a:solidFill>
              <a:latin typeface="Montserrat Medium" panose="00000600000000000000" pitchFamily="2" charset="0"/>
            </a:endParaRP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Tutoring de ressources stagiaires chez Miap.</a:t>
            </a:r>
            <a:endParaRPr dirty="0">
              <a:solidFill>
                <a:srgbClr val="242529"/>
              </a:solidFill>
              <a:latin typeface="Montserrat Medium" panose="00000600000000000000" pitchFamily="2" charset="0"/>
            </a:endParaRPr>
          </a:p>
          <a:p>
            <a:pPr marL="0" lvl="0" indent="0" rtl="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fr-FR" dirty="0">
                <a:solidFill>
                  <a:srgbClr val="242529"/>
                </a:solidFill>
                <a:latin typeface="Montserrat Medium" panose="00000600000000000000" pitchFamily="2" charset="0"/>
              </a:rPr>
              <a:t>Conseils en Market/COM</a:t>
            </a:r>
            <a:endParaRPr dirty="0">
              <a:solidFill>
                <a:srgbClr val="242529"/>
              </a:solidFill>
              <a:latin typeface="Montserrat Medium" panose="00000600000000000000" pitchFamily="2" charset="0"/>
            </a:endParaRPr>
          </a:p>
        </p:txBody>
      </p:sp>
      <p:pic>
        <p:nvPicPr>
          <p:cNvPr id="357" name="Google Shape;357;p24" descr="Une image contenant texte, carte&#10;&#10;Description générée automatiquement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97" b="15197"/>
          <a:stretch/>
        </p:blipFill>
        <p:spPr>
          <a:xfrm>
            <a:off x="16401608" y="1248956"/>
            <a:ext cx="5688632" cy="395971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BFBFBF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54000" algn="tl" rotWithShape="0">
              <a:srgbClr val="000000">
                <a:alpha val="42745"/>
              </a:srgbClr>
            </a:outerShdw>
          </a:effectLst>
        </p:spPr>
      </p:pic>
      <p:pic>
        <p:nvPicPr>
          <p:cNvPr id="358" name="Google Shape;358;p24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24" t="26830" r="-124" b="9854"/>
          <a:stretch/>
        </p:blipFill>
        <p:spPr>
          <a:xfrm>
            <a:off x="16392703" y="6612570"/>
            <a:ext cx="5697537" cy="5710334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pic>
      <p:pic>
        <p:nvPicPr>
          <p:cNvPr id="359" name="Google Shape;359;p24"/>
          <p:cNvPicPr preferRelativeResize="0">
            <a:picLocks noGrp="1"/>
          </p:cNvPicPr>
          <p:nvPr>
            <p:ph type="pic" idx="4"/>
          </p:nvPr>
        </p:nvPicPr>
        <p:blipFill rotWithShape="1">
          <a:blip r:embed="rId5">
            <a:alphaModFix/>
          </a:blip>
          <a:srcRect t="18588" b="10354"/>
          <a:stretch/>
        </p:blipFill>
        <p:spPr>
          <a:xfrm>
            <a:off x="9077477" y="6612570"/>
            <a:ext cx="5697537" cy="5710335"/>
          </a:xfrm>
          <a:prstGeom prst="rect">
            <a:avLst/>
          </a:prstGeom>
          <a:ln w="127000" cap="sq">
            <a:noFill/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360" name="Google Shape;360;p2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657585" y="6612570"/>
            <a:ext cx="5688632" cy="5710334"/>
          </a:xfrm>
          <a:prstGeom prst="rect">
            <a:avLst/>
          </a:prstGeom>
          <a:solidFill>
            <a:srgbClr val="ECECEC"/>
          </a:solidFill>
          <a:ln w="190500" cap="rnd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50000" algn="tl" rotWithShape="0">
              <a:srgbClr val="000000">
                <a:alpha val="40784"/>
              </a:srgbClr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B99B54B-03E0-672A-CA0E-21CA049FD950}"/>
              </a:ext>
            </a:extLst>
          </p:cNvPr>
          <p:cNvSpPr txBox="1">
            <a:spLocks/>
          </p:cNvSpPr>
          <p:nvPr/>
        </p:nvSpPr>
        <p:spPr>
          <a:xfrm>
            <a:off x="1139604" y="1096106"/>
            <a:ext cx="17273907" cy="273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1"/>
              <a:buFont typeface="Tahoma"/>
              <a:buNone/>
              <a:defRPr sz="8001" b="1" i="0" u="none" strike="noStrike" cap="non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Tahoma"/>
              <a:buNone/>
            </a:pPr>
            <a:r>
              <a:rPr lang="en-US" sz="4400" b="1" i="0" dirty="0" err="1">
                <a:solidFill>
                  <a:srgbClr val="0B0146"/>
                </a:solidFill>
                <a:latin typeface="Montserrat ExtraBold" panose="00000900000000000000" pitchFamily="2" charset="0"/>
                <a:ea typeface="Tahoma"/>
                <a:cs typeface="Tahoma"/>
                <a:sym typeface="Tahoma"/>
              </a:rPr>
              <a:t>Reco</a:t>
            </a:r>
            <a:r>
              <a:rPr lang="en-US" sz="4400" b="1" i="0" dirty="0">
                <a:solidFill>
                  <a:srgbClr val="0B0146"/>
                </a:solidFill>
                <a:latin typeface="Montserrat ExtraBold" panose="00000900000000000000" pitchFamily="2" charset="0"/>
                <a:ea typeface="Tahoma"/>
                <a:cs typeface="Tahoma"/>
                <a:sym typeface="Tahoma"/>
              </a:rPr>
              <a:t>. </a:t>
            </a:r>
            <a:r>
              <a:rPr lang="en-US" sz="4400" b="1" i="0" dirty="0" err="1">
                <a:solidFill>
                  <a:srgbClr val="0B0146"/>
                </a:solidFill>
                <a:latin typeface="Montserrat ExtraBold" panose="00000900000000000000" pitchFamily="2" charset="0"/>
                <a:ea typeface="Tahoma"/>
                <a:cs typeface="Tahoma"/>
                <a:sym typeface="Tahoma"/>
              </a:rPr>
              <a:t>Stratégique</a:t>
            </a:r>
            <a:r>
              <a:rPr lang="en-US" sz="4400" b="1" i="0" dirty="0">
                <a:solidFill>
                  <a:srgbClr val="0B0146"/>
                </a:solidFill>
                <a:latin typeface="Montserrat ExtraBold" panose="00000900000000000000" pitchFamily="2" charset="0"/>
                <a:ea typeface="Tahoma"/>
                <a:cs typeface="Tahoma"/>
                <a:sym typeface="Tahoma"/>
              </a:rPr>
              <a:t>, CM, Tutoring, Conseils</a:t>
            </a:r>
            <a:endParaRPr lang="en-US" sz="4800" dirty="0">
              <a:solidFill>
                <a:srgbClr val="0B0146"/>
              </a:solidFill>
              <a:latin typeface="Montserrat ExtraBold" panose="00000900000000000000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Цвет 310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FFA16C"/>
      </a:accent1>
      <a:accent2>
        <a:srgbClr val="FD295B"/>
      </a:accent2>
      <a:accent3>
        <a:srgbClr val="CDC1B6"/>
      </a:accent3>
      <a:accent4>
        <a:srgbClr val="AFA49B"/>
      </a:accent4>
      <a:accent5>
        <a:srgbClr val="998F88"/>
      </a:accent5>
      <a:accent6>
        <a:srgbClr val="6D665F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</TotalTime>
  <Words>539</Words>
  <Application>Microsoft Office PowerPoint</Application>
  <PresentationFormat>Personnalisé</PresentationFormat>
  <Paragraphs>85</Paragraphs>
  <Slides>15</Slides>
  <Notes>14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Calibri</vt:lpstr>
      <vt:lpstr>Montserrat Medium</vt:lpstr>
      <vt:lpstr>Montserrat ExtraBold</vt:lpstr>
      <vt:lpstr>Arial</vt:lpstr>
      <vt:lpstr>Tahoma</vt:lpstr>
      <vt:lpstr>Тема Office</vt:lpstr>
      <vt:lpstr>Présentation PowerPoint</vt:lpstr>
      <vt:lpstr>Quelques unes de nos Références</vt:lpstr>
      <vt:lpstr>Community Management</vt:lpstr>
      <vt:lpstr>Présentation PowerPoint</vt:lpstr>
      <vt:lpstr>Présentation PowerPoint</vt:lpstr>
      <vt:lpstr>Présentation PowerPoint</vt:lpstr>
      <vt:lpstr>Création de Contenu Graphique: </vt:lpstr>
      <vt:lpstr>Présentation PowerPoint</vt:lpstr>
      <vt:lpstr>Présentation PowerPoint</vt:lpstr>
      <vt:lpstr>Performance Advertisement</vt:lpstr>
      <vt:lpstr>Success Story : Wael Boukrouma </vt:lpstr>
      <vt:lpstr>PORTFOLIO TN</vt:lpstr>
      <vt:lpstr>PORTFOLIO TN</vt:lpstr>
      <vt:lpstr>PORTFOLIO TN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федотов</dc:creator>
  <cp:lastModifiedBy>Mahmoud Beznaiguia</cp:lastModifiedBy>
  <cp:revision>7</cp:revision>
  <dcterms:created xsi:type="dcterms:W3CDTF">2015-06-18T17:56:23Z</dcterms:created>
  <dcterms:modified xsi:type="dcterms:W3CDTF">2023-05-03T15:22:33Z</dcterms:modified>
</cp:coreProperties>
</file>